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handoutMasterIdLst>
    <p:handoutMasterId r:id="rId60"/>
  </p:handoutMasterIdLst>
  <p:sldIdLst>
    <p:sldId id="261" r:id="rId2"/>
    <p:sldId id="262" r:id="rId3"/>
    <p:sldId id="257"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7" r:id="rId18"/>
    <p:sldId id="278" r:id="rId19"/>
    <p:sldId id="279" r:id="rId20"/>
    <p:sldId id="280" r:id="rId21"/>
    <p:sldId id="281" r:id="rId22"/>
    <p:sldId id="282" r:id="rId23"/>
    <p:sldId id="283" r:id="rId24"/>
    <p:sldId id="317" r:id="rId25"/>
    <p:sldId id="284" r:id="rId26"/>
    <p:sldId id="329" r:id="rId27"/>
    <p:sldId id="330" r:id="rId28"/>
    <p:sldId id="331" r:id="rId29"/>
    <p:sldId id="326" r:id="rId30"/>
    <p:sldId id="286" r:id="rId31"/>
    <p:sldId id="287" r:id="rId32"/>
    <p:sldId id="324" r:id="rId33"/>
    <p:sldId id="321" r:id="rId34"/>
    <p:sldId id="325" r:id="rId35"/>
    <p:sldId id="291" r:id="rId36"/>
    <p:sldId id="292" r:id="rId37"/>
    <p:sldId id="294" r:id="rId38"/>
    <p:sldId id="293" r:id="rId39"/>
    <p:sldId id="295" r:id="rId40"/>
    <p:sldId id="297" r:id="rId41"/>
    <p:sldId id="327" r:id="rId42"/>
    <p:sldId id="328" r:id="rId43"/>
    <p:sldId id="299"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p:scale>
          <a:sx n="101" d="100"/>
          <a:sy n="101" d="100"/>
        </p:scale>
        <p:origin x="-492"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65138"/>
          </a:xfrm>
          <a:prstGeom prst="rect">
            <a:avLst/>
          </a:prstGeom>
        </p:spPr>
        <p:txBody>
          <a:bodyPr vert="horz" lIns="91440" tIns="45720" rIns="91440" bIns="45720" rtlCol="0"/>
          <a:lstStyle>
            <a:lvl1pPr algn="r">
              <a:defRPr sz="1200"/>
            </a:lvl1pPr>
          </a:lstStyle>
          <a:p>
            <a:fld id="{DC6424E3-9462-442D-855D-E7D70CB84BE8}" type="datetimeFigureOut">
              <a:rPr lang="en-US" smtClean="0"/>
              <a:t>2/1/2017</a:t>
            </a:fld>
            <a:endParaRPr lang="en-US"/>
          </a:p>
        </p:txBody>
      </p:sp>
      <p:sp>
        <p:nvSpPr>
          <p:cNvPr id="4" name="Footer Placeholder 3"/>
          <p:cNvSpPr>
            <a:spLocks noGrp="1"/>
          </p:cNvSpPr>
          <p:nvPr>
            <p:ph type="ftr" sz="quarter" idx="2"/>
          </p:nvPr>
        </p:nvSpPr>
        <p:spPr>
          <a:xfrm>
            <a:off x="1" y="8829675"/>
            <a:ext cx="2972421"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675"/>
            <a:ext cx="2972421" cy="465138"/>
          </a:xfrm>
          <a:prstGeom prst="rect">
            <a:avLst/>
          </a:prstGeom>
        </p:spPr>
        <p:txBody>
          <a:bodyPr vert="horz" lIns="91440" tIns="45720" rIns="91440" bIns="45720" rtlCol="0" anchor="b"/>
          <a:lstStyle>
            <a:lvl1pPr algn="r">
              <a:defRPr sz="1200"/>
            </a:lvl1pPr>
          </a:lstStyle>
          <a:p>
            <a:fld id="{D1130134-ED3C-49B4-ACB3-663A203ABF51}" type="slidenum">
              <a:rPr lang="en-US" smtClean="0"/>
              <a:t>‹#›</a:t>
            </a:fld>
            <a:endParaRPr lang="en-US"/>
          </a:p>
        </p:txBody>
      </p:sp>
    </p:spTree>
    <p:extLst>
      <p:ext uri="{BB962C8B-B14F-4D97-AF65-F5344CB8AC3E}">
        <p14:creationId xmlns:p14="http://schemas.microsoft.com/office/powerpoint/2010/main" val="3750451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66435"/>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idx="1"/>
          </p:nvPr>
        </p:nvSpPr>
        <p:spPr>
          <a:xfrm>
            <a:off x="3884614" y="1"/>
            <a:ext cx="2971800" cy="466435"/>
          </a:xfrm>
          <a:prstGeom prst="rect">
            <a:avLst/>
          </a:prstGeom>
        </p:spPr>
        <p:txBody>
          <a:bodyPr vert="horz" lIns="93166" tIns="46583" rIns="93166" bIns="46583" rtlCol="0"/>
          <a:lstStyle>
            <a:lvl1pPr algn="r">
              <a:defRPr sz="1200"/>
            </a:lvl1pPr>
          </a:lstStyle>
          <a:p>
            <a:fld id="{0230F38F-D223-4E55-A18A-E1392150EE8E}" type="datetimeFigureOut">
              <a:rPr lang="en-US" smtClean="0"/>
              <a:t>2/1/2017</a:t>
            </a:fld>
            <a:endParaRPr lang="en-US" dirty="0"/>
          </a:p>
        </p:txBody>
      </p:sp>
      <p:sp>
        <p:nvSpPr>
          <p:cNvPr id="4" name="Slide Image Placeholder 3"/>
          <p:cNvSpPr>
            <a:spLocks noGrp="1" noRot="1" noChangeAspect="1"/>
          </p:cNvSpPr>
          <p:nvPr>
            <p:ph type="sldImg" idx="2"/>
          </p:nvPr>
        </p:nvSpPr>
        <p:spPr>
          <a:xfrm>
            <a:off x="1336675" y="1162050"/>
            <a:ext cx="4184650" cy="3138488"/>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3166" tIns="46583" rIns="93166"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2971800" cy="466434"/>
          </a:xfrm>
          <a:prstGeom prst="rect">
            <a:avLst/>
          </a:prstGeom>
        </p:spPr>
        <p:txBody>
          <a:bodyPr vert="horz" lIns="93166" tIns="46583" rIns="93166"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829968"/>
            <a:ext cx="2971800" cy="466434"/>
          </a:xfrm>
          <a:prstGeom prst="rect">
            <a:avLst/>
          </a:prstGeom>
        </p:spPr>
        <p:txBody>
          <a:bodyPr vert="horz" lIns="93166" tIns="46583" rIns="93166" bIns="46583" rtlCol="0" anchor="b"/>
          <a:lstStyle>
            <a:lvl1pPr algn="r">
              <a:defRPr sz="1200"/>
            </a:lvl1pPr>
          </a:lstStyle>
          <a:p>
            <a:fld id="{0150F3B7-C725-47CB-B9BC-9F14771024A5}" type="slidenum">
              <a:rPr lang="en-US" smtClean="0"/>
              <a:t>‹#›</a:t>
            </a:fld>
            <a:endParaRPr lang="en-US" dirty="0"/>
          </a:p>
        </p:txBody>
      </p:sp>
    </p:spTree>
    <p:extLst>
      <p:ext uri="{BB962C8B-B14F-4D97-AF65-F5344CB8AC3E}">
        <p14:creationId xmlns:p14="http://schemas.microsoft.com/office/powerpoint/2010/main" val="187198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6CEE5-C094-4721-B47E-4B324DA701E1}" type="slidenum">
              <a:rPr lang="en-US" smtClean="0"/>
              <a:t>10</a:t>
            </a:fld>
            <a:endParaRPr lang="en-US" dirty="0"/>
          </a:p>
        </p:txBody>
      </p:sp>
    </p:spTree>
    <p:extLst>
      <p:ext uri="{BB962C8B-B14F-4D97-AF65-F5344CB8AC3E}">
        <p14:creationId xmlns:p14="http://schemas.microsoft.com/office/powerpoint/2010/main" val="3125734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Chinook salmon (threatened): main stem of the Russian River and large tributaries, adults Sept. to Dec, Juveniles leave for the estuary or ocean in March. </a:t>
            </a:r>
          </a:p>
          <a:p>
            <a:pPr defTabSz="957095">
              <a:defRPr/>
            </a:pPr>
            <a:r>
              <a:rPr lang="en-US" dirty="0"/>
              <a:t>Coho (endangered): tributaries in the southwestern watershed, adults November to January. Juveniles rear in tributaries for 1-4 years, oversummer: cold water rearing. </a:t>
            </a:r>
          </a:p>
          <a:p>
            <a:pPr defTabSz="957095">
              <a:defRPr/>
            </a:pPr>
            <a:r>
              <a:rPr lang="en-US" dirty="0"/>
              <a:t>Steelhead (threatened): widest distribution main stem and many tribs, Adults January to April, rear for 1-4 years</a:t>
            </a:r>
          </a:p>
          <a:p>
            <a:pPr defTabSz="957095">
              <a:defRPr/>
            </a:pPr>
            <a:endParaRPr lang="en-US" dirty="0"/>
          </a:p>
          <a:p>
            <a:endParaRPr lang="en-US" dirty="0"/>
          </a:p>
        </p:txBody>
      </p:sp>
      <p:sp>
        <p:nvSpPr>
          <p:cNvPr id="4" name="Slide Number Placeholder 3"/>
          <p:cNvSpPr>
            <a:spLocks noGrp="1"/>
          </p:cNvSpPr>
          <p:nvPr>
            <p:ph type="sldNum" sz="quarter" idx="10"/>
          </p:nvPr>
        </p:nvSpPr>
        <p:spPr/>
        <p:txBody>
          <a:bodyPr/>
          <a:lstStyle/>
          <a:p>
            <a:fld id="{C29906CC-632A-4FD7-8FF9-DB36ABFD56AC}" type="slidenum">
              <a:rPr lang="en-US" smtClean="0"/>
              <a:t>24</a:t>
            </a:fld>
            <a:endParaRPr lang="en-US" dirty="0"/>
          </a:p>
        </p:txBody>
      </p:sp>
    </p:spTree>
    <p:extLst>
      <p:ext uri="{BB962C8B-B14F-4D97-AF65-F5344CB8AC3E}">
        <p14:creationId xmlns:p14="http://schemas.microsoft.com/office/powerpoint/2010/main" val="353087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095">
              <a:defRPr/>
            </a:pPr>
            <a:r>
              <a:rPr lang="en-US" b="1" dirty="0"/>
              <a:t>Those channel types that are expected to consistently satisfy salmonid habitat requirements are indicated in black; channel types that may satisfy habitat requirements depending on local conditions are indicated in grey; channel types that are not expected to satisfy habitat requirements are white. </a:t>
            </a:r>
            <a:endParaRPr lang="en-US" dirty="0"/>
          </a:p>
          <a:p>
            <a:endParaRPr lang="en-US" dirty="0"/>
          </a:p>
        </p:txBody>
      </p:sp>
      <p:sp>
        <p:nvSpPr>
          <p:cNvPr id="4" name="Slide Number Placeholder 3"/>
          <p:cNvSpPr>
            <a:spLocks noGrp="1"/>
          </p:cNvSpPr>
          <p:nvPr>
            <p:ph type="sldNum" sz="quarter" idx="10"/>
          </p:nvPr>
        </p:nvSpPr>
        <p:spPr/>
        <p:txBody>
          <a:bodyPr/>
          <a:lstStyle/>
          <a:p>
            <a:fld id="{C29906CC-632A-4FD7-8FF9-DB36ABFD56AC}" type="slidenum">
              <a:rPr lang="en-US" smtClean="0"/>
              <a:t>25</a:t>
            </a:fld>
            <a:endParaRPr lang="en-US" dirty="0"/>
          </a:p>
        </p:txBody>
      </p:sp>
    </p:spTree>
    <p:extLst>
      <p:ext uri="{BB962C8B-B14F-4D97-AF65-F5344CB8AC3E}">
        <p14:creationId xmlns:p14="http://schemas.microsoft.com/office/powerpoint/2010/main" val="257129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77640" indent="-299092" eaLnBrk="0" hangingPunct="0">
              <a:defRPr>
                <a:solidFill>
                  <a:schemeClr val="tx1"/>
                </a:solidFill>
                <a:latin typeface="Arial" panose="020B0604020202020204" pitchFamily="34" charset="0"/>
                <a:cs typeface="Arial" panose="020B0604020202020204" pitchFamily="34" charset="0"/>
              </a:defRPr>
            </a:lvl2pPr>
            <a:lvl3pPr marL="1196369" indent="-239274" eaLnBrk="0" hangingPunct="0">
              <a:defRPr>
                <a:solidFill>
                  <a:schemeClr val="tx1"/>
                </a:solidFill>
                <a:latin typeface="Arial" panose="020B0604020202020204" pitchFamily="34" charset="0"/>
                <a:cs typeface="Arial" panose="020B0604020202020204" pitchFamily="34" charset="0"/>
              </a:defRPr>
            </a:lvl3pPr>
            <a:lvl4pPr marL="1674915" indent="-239274" eaLnBrk="0" hangingPunct="0">
              <a:defRPr>
                <a:solidFill>
                  <a:schemeClr val="tx1"/>
                </a:solidFill>
                <a:latin typeface="Arial" panose="020B0604020202020204" pitchFamily="34" charset="0"/>
                <a:cs typeface="Arial" panose="020B0604020202020204" pitchFamily="34" charset="0"/>
              </a:defRPr>
            </a:lvl4pPr>
            <a:lvl5pPr marL="2153463" indent="-239274" eaLnBrk="0" hangingPunct="0">
              <a:defRPr>
                <a:solidFill>
                  <a:schemeClr val="tx1"/>
                </a:solidFill>
                <a:latin typeface="Arial" panose="020B0604020202020204" pitchFamily="34" charset="0"/>
                <a:cs typeface="Arial" panose="020B0604020202020204" pitchFamily="34" charset="0"/>
              </a:defRPr>
            </a:lvl5pPr>
            <a:lvl6pPr marL="2632011" indent="-23927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10558" indent="-23927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9105" indent="-23927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7652" indent="-23927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73D062-9C81-436D-B578-874B929656A9}" type="slidenum">
              <a:rPr lang="en-US" altLang="en-US">
                <a:latin typeface="Calibri" panose="020F0502020204030204" pitchFamily="34" charset="0"/>
              </a:rPr>
              <a:pPr eaLnBrk="1" hangingPunct="1"/>
              <a:t>30</a:t>
            </a:fld>
            <a:endParaRPr lang="en-US" altLang="en-US" dirty="0">
              <a:latin typeface="Calibri" panose="020F0502020204030204"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1131126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9092" indent="-299092">
              <a:buFont typeface="Arial" panose="020B0604020202020204" pitchFamily="34" charset="0"/>
              <a:buChar char="•"/>
            </a:pPr>
            <a:r>
              <a:rPr lang="en-US" dirty="0"/>
              <a:t>The effects of natural and human caused stressors (floods, droughts, water diversions, dams, land use changes, pollution) on aquatic communities cannot be evaluated if there is little to no information on the aquatic community in a particular impacted creek.  </a:t>
            </a:r>
          </a:p>
          <a:p>
            <a:pPr marL="299092" indent="-299092">
              <a:buFont typeface="Arial" panose="020B0604020202020204" pitchFamily="34" charset="0"/>
              <a:buChar char="•"/>
            </a:pPr>
            <a:r>
              <a:rPr lang="en-US" dirty="0"/>
              <a:t>Similarly no priorities can be established between tributaries without a clear understanding of the aquatic community in each tributary.  </a:t>
            </a:r>
          </a:p>
          <a:p>
            <a:endParaRPr lang="en-US" dirty="0"/>
          </a:p>
        </p:txBody>
      </p:sp>
      <p:sp>
        <p:nvSpPr>
          <p:cNvPr id="4" name="Slide Number Placeholder 3"/>
          <p:cNvSpPr>
            <a:spLocks noGrp="1"/>
          </p:cNvSpPr>
          <p:nvPr>
            <p:ph type="sldNum" sz="quarter" idx="10"/>
          </p:nvPr>
        </p:nvSpPr>
        <p:spPr/>
        <p:txBody>
          <a:bodyPr/>
          <a:lstStyle/>
          <a:p>
            <a:fld id="{C29906CC-632A-4FD7-8FF9-DB36ABFD56AC}" type="slidenum">
              <a:rPr lang="en-US" smtClean="0"/>
              <a:t>32</a:t>
            </a:fld>
            <a:endParaRPr lang="en-US" dirty="0"/>
          </a:p>
        </p:txBody>
      </p:sp>
    </p:spTree>
    <p:extLst>
      <p:ext uri="{BB962C8B-B14F-4D97-AF65-F5344CB8AC3E}">
        <p14:creationId xmlns:p14="http://schemas.microsoft.com/office/powerpoint/2010/main" val="1077109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a:t>
            </a:r>
            <a:r>
              <a:rPr lang="en-US" baseline="0" dirty="0" smtClean="0"/>
              <a:t> this talk is focused on results from GSFLOW, I would like to provide a quick overview of what the model and its capabilities. GSFLOW was developed in 2008 by the USGS by integrated the watershed runoff model PRMS and the groundwater flow model MODFLOW-NWT. It is typically used for evaluating water resources problems and here we use it for researching drought, watershed runoff processes, and for flood risk.</a:t>
            </a:r>
            <a:endParaRPr lang="en-US" dirty="0"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821" eaLnBrk="0" hangingPunct="0">
              <a:defRPr sz="2600" i="1">
                <a:solidFill>
                  <a:schemeClr val="tx1"/>
                </a:solidFill>
                <a:latin typeface="Times New Roman" pitchFamily="18" charset="0"/>
              </a:defRPr>
            </a:lvl1pPr>
            <a:lvl2pPr marL="749783" indent="-288378" defTabSz="930821" eaLnBrk="0" hangingPunct="0">
              <a:defRPr sz="2600" i="1">
                <a:solidFill>
                  <a:schemeClr val="tx1"/>
                </a:solidFill>
                <a:latin typeface="Times New Roman" pitchFamily="18" charset="0"/>
              </a:defRPr>
            </a:lvl2pPr>
            <a:lvl3pPr marL="1153512" indent="-230702" defTabSz="930821" eaLnBrk="0" hangingPunct="0">
              <a:defRPr sz="2600" i="1">
                <a:solidFill>
                  <a:schemeClr val="tx1"/>
                </a:solidFill>
                <a:latin typeface="Times New Roman" pitchFamily="18" charset="0"/>
              </a:defRPr>
            </a:lvl3pPr>
            <a:lvl4pPr marL="1614916" indent="-230702" defTabSz="930821" eaLnBrk="0" hangingPunct="0">
              <a:defRPr sz="2600" i="1">
                <a:solidFill>
                  <a:schemeClr val="tx1"/>
                </a:solidFill>
                <a:latin typeface="Times New Roman" pitchFamily="18" charset="0"/>
              </a:defRPr>
            </a:lvl4pPr>
            <a:lvl5pPr marL="2076321" indent="-230702" defTabSz="930821" eaLnBrk="0" hangingPunct="0">
              <a:defRPr sz="2600" i="1">
                <a:solidFill>
                  <a:schemeClr val="tx1"/>
                </a:solidFill>
                <a:latin typeface="Times New Roman" pitchFamily="18" charset="0"/>
              </a:defRPr>
            </a:lvl5pPr>
            <a:lvl6pPr marL="2537726" indent="-230702" algn="ctr" defTabSz="930821" eaLnBrk="0" fontAlgn="base" hangingPunct="0">
              <a:spcBef>
                <a:spcPct val="0"/>
              </a:spcBef>
              <a:spcAft>
                <a:spcPct val="0"/>
              </a:spcAft>
              <a:defRPr sz="2600" i="1">
                <a:solidFill>
                  <a:schemeClr val="tx1"/>
                </a:solidFill>
                <a:latin typeface="Times New Roman" pitchFamily="18" charset="0"/>
              </a:defRPr>
            </a:lvl6pPr>
            <a:lvl7pPr marL="2999131" indent="-230702" algn="ctr" defTabSz="930821" eaLnBrk="0" fontAlgn="base" hangingPunct="0">
              <a:spcBef>
                <a:spcPct val="0"/>
              </a:spcBef>
              <a:spcAft>
                <a:spcPct val="0"/>
              </a:spcAft>
              <a:defRPr sz="2600" i="1">
                <a:solidFill>
                  <a:schemeClr val="tx1"/>
                </a:solidFill>
                <a:latin typeface="Times New Roman" pitchFamily="18" charset="0"/>
              </a:defRPr>
            </a:lvl7pPr>
            <a:lvl8pPr marL="3460536" indent="-230702" algn="ctr" defTabSz="930821" eaLnBrk="0" fontAlgn="base" hangingPunct="0">
              <a:spcBef>
                <a:spcPct val="0"/>
              </a:spcBef>
              <a:spcAft>
                <a:spcPct val="0"/>
              </a:spcAft>
              <a:defRPr sz="2600" i="1">
                <a:solidFill>
                  <a:schemeClr val="tx1"/>
                </a:solidFill>
                <a:latin typeface="Times New Roman" pitchFamily="18" charset="0"/>
              </a:defRPr>
            </a:lvl8pPr>
            <a:lvl9pPr marL="3921940" indent="-230702" algn="ctr" defTabSz="930821" eaLnBrk="0" fontAlgn="base" hangingPunct="0">
              <a:spcBef>
                <a:spcPct val="0"/>
              </a:spcBef>
              <a:spcAft>
                <a:spcPct val="0"/>
              </a:spcAft>
              <a:defRPr sz="2600" i="1">
                <a:solidFill>
                  <a:schemeClr val="tx1"/>
                </a:solidFill>
                <a:latin typeface="Times New Roman" pitchFamily="18" charset="0"/>
              </a:defRPr>
            </a:lvl9pPr>
          </a:lstStyle>
          <a:p>
            <a:pPr eaLnBrk="1" hangingPunct="1"/>
            <a:fld id="{3C29E65F-5730-4A76-9D7E-A33319C448F8}" type="slidenum">
              <a:rPr lang="en-US" sz="1200" i="0">
                <a:solidFill>
                  <a:prstClr val="black"/>
                </a:solidFill>
              </a:rPr>
              <a:pPr eaLnBrk="1" hangingPunct="1"/>
              <a:t>41</a:t>
            </a:fld>
            <a:endParaRPr lang="en-US" sz="1200" i="0" dirty="0">
              <a:solidFill>
                <a:prstClr val="black"/>
              </a:solidFill>
            </a:endParaRPr>
          </a:p>
        </p:txBody>
      </p:sp>
    </p:spTree>
    <p:extLst>
      <p:ext uri="{BB962C8B-B14F-4D97-AF65-F5344CB8AC3E}">
        <p14:creationId xmlns:p14="http://schemas.microsoft.com/office/powerpoint/2010/main" val="2546506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821" eaLnBrk="0" hangingPunct="0">
              <a:defRPr sz="2600" i="1">
                <a:solidFill>
                  <a:schemeClr val="tx1"/>
                </a:solidFill>
                <a:latin typeface="Times New Roman" pitchFamily="18" charset="0"/>
              </a:defRPr>
            </a:lvl1pPr>
            <a:lvl2pPr marL="749783" indent="-288378" defTabSz="930821" eaLnBrk="0" hangingPunct="0">
              <a:defRPr sz="2600" i="1">
                <a:solidFill>
                  <a:schemeClr val="tx1"/>
                </a:solidFill>
                <a:latin typeface="Times New Roman" pitchFamily="18" charset="0"/>
              </a:defRPr>
            </a:lvl2pPr>
            <a:lvl3pPr marL="1153512" indent="-230702" defTabSz="930821" eaLnBrk="0" hangingPunct="0">
              <a:defRPr sz="2600" i="1">
                <a:solidFill>
                  <a:schemeClr val="tx1"/>
                </a:solidFill>
                <a:latin typeface="Times New Roman" pitchFamily="18" charset="0"/>
              </a:defRPr>
            </a:lvl3pPr>
            <a:lvl4pPr marL="1614916" indent="-230702" defTabSz="930821" eaLnBrk="0" hangingPunct="0">
              <a:defRPr sz="2600" i="1">
                <a:solidFill>
                  <a:schemeClr val="tx1"/>
                </a:solidFill>
                <a:latin typeface="Times New Roman" pitchFamily="18" charset="0"/>
              </a:defRPr>
            </a:lvl4pPr>
            <a:lvl5pPr marL="2076321" indent="-230702" defTabSz="930821" eaLnBrk="0" hangingPunct="0">
              <a:defRPr sz="2600" i="1">
                <a:solidFill>
                  <a:schemeClr val="tx1"/>
                </a:solidFill>
                <a:latin typeface="Times New Roman" pitchFamily="18" charset="0"/>
              </a:defRPr>
            </a:lvl5pPr>
            <a:lvl6pPr marL="2537726" indent="-230702" algn="ctr" defTabSz="930821" eaLnBrk="0" fontAlgn="base" hangingPunct="0">
              <a:spcBef>
                <a:spcPct val="0"/>
              </a:spcBef>
              <a:spcAft>
                <a:spcPct val="0"/>
              </a:spcAft>
              <a:defRPr sz="2600" i="1">
                <a:solidFill>
                  <a:schemeClr val="tx1"/>
                </a:solidFill>
                <a:latin typeface="Times New Roman" pitchFamily="18" charset="0"/>
              </a:defRPr>
            </a:lvl6pPr>
            <a:lvl7pPr marL="2999131" indent="-230702" algn="ctr" defTabSz="930821" eaLnBrk="0" fontAlgn="base" hangingPunct="0">
              <a:spcBef>
                <a:spcPct val="0"/>
              </a:spcBef>
              <a:spcAft>
                <a:spcPct val="0"/>
              </a:spcAft>
              <a:defRPr sz="2600" i="1">
                <a:solidFill>
                  <a:schemeClr val="tx1"/>
                </a:solidFill>
                <a:latin typeface="Times New Roman" pitchFamily="18" charset="0"/>
              </a:defRPr>
            </a:lvl7pPr>
            <a:lvl8pPr marL="3460536" indent="-230702" algn="ctr" defTabSz="930821" eaLnBrk="0" fontAlgn="base" hangingPunct="0">
              <a:spcBef>
                <a:spcPct val="0"/>
              </a:spcBef>
              <a:spcAft>
                <a:spcPct val="0"/>
              </a:spcAft>
              <a:defRPr sz="2600" i="1">
                <a:solidFill>
                  <a:schemeClr val="tx1"/>
                </a:solidFill>
                <a:latin typeface="Times New Roman" pitchFamily="18" charset="0"/>
              </a:defRPr>
            </a:lvl8pPr>
            <a:lvl9pPr marL="3921940" indent="-230702" algn="ctr" defTabSz="930821" eaLnBrk="0" fontAlgn="base" hangingPunct="0">
              <a:spcBef>
                <a:spcPct val="0"/>
              </a:spcBef>
              <a:spcAft>
                <a:spcPct val="0"/>
              </a:spcAft>
              <a:defRPr sz="2600" i="1">
                <a:solidFill>
                  <a:schemeClr val="tx1"/>
                </a:solidFill>
                <a:latin typeface="Times New Roman" pitchFamily="18" charset="0"/>
              </a:defRPr>
            </a:lvl9pPr>
          </a:lstStyle>
          <a:p>
            <a:pPr eaLnBrk="1" hangingPunct="1"/>
            <a:fld id="{3C29E65F-5730-4A76-9D7E-A33319C448F8}" type="slidenum">
              <a:rPr lang="en-US" sz="1200" i="0">
                <a:solidFill>
                  <a:prstClr val="black"/>
                </a:solidFill>
              </a:rPr>
              <a:pPr eaLnBrk="1" hangingPunct="1"/>
              <a:t>42</a:t>
            </a:fld>
            <a:endParaRPr lang="en-US" sz="1200" i="0" dirty="0">
              <a:solidFill>
                <a:prstClr val="black"/>
              </a:solidFill>
            </a:endParaRPr>
          </a:p>
        </p:txBody>
      </p:sp>
    </p:spTree>
    <p:extLst>
      <p:ext uri="{BB962C8B-B14F-4D97-AF65-F5344CB8AC3E}">
        <p14:creationId xmlns:p14="http://schemas.microsoft.com/office/powerpoint/2010/main" val="2958938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mentioned</a:t>
            </a:r>
            <a:r>
              <a:rPr lang="en-US" baseline="0" dirty="0" smtClean="0"/>
              <a:t> in report or summary???!!!!</a:t>
            </a:r>
            <a:endParaRPr lang="en-US" dirty="0"/>
          </a:p>
        </p:txBody>
      </p:sp>
      <p:sp>
        <p:nvSpPr>
          <p:cNvPr id="4" name="Slide Number Placeholder 3"/>
          <p:cNvSpPr>
            <a:spLocks noGrp="1"/>
          </p:cNvSpPr>
          <p:nvPr>
            <p:ph type="sldNum" sz="quarter" idx="10"/>
          </p:nvPr>
        </p:nvSpPr>
        <p:spPr/>
        <p:txBody>
          <a:bodyPr/>
          <a:lstStyle/>
          <a:p>
            <a:fld id="{BDDF4520-A911-4080-A767-BB364777FA4E}" type="slidenum">
              <a:rPr lang="en-US" smtClean="0"/>
              <a:t>47</a:t>
            </a:fld>
            <a:endParaRPr lang="en-US" dirty="0"/>
          </a:p>
        </p:txBody>
      </p:sp>
    </p:spTree>
    <p:extLst>
      <p:ext uri="{BB962C8B-B14F-4D97-AF65-F5344CB8AC3E}">
        <p14:creationId xmlns:p14="http://schemas.microsoft.com/office/powerpoint/2010/main" val="237440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6CEE5-C094-4721-B47E-4B324DA701E1}" type="slidenum">
              <a:rPr lang="en-US" smtClean="0"/>
              <a:t>52</a:t>
            </a:fld>
            <a:endParaRPr lang="en-US" dirty="0"/>
          </a:p>
        </p:txBody>
      </p:sp>
    </p:spTree>
    <p:extLst>
      <p:ext uri="{BB962C8B-B14F-4D97-AF65-F5344CB8AC3E}">
        <p14:creationId xmlns:p14="http://schemas.microsoft.com/office/powerpoint/2010/main" val="204984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03520F1-D681-449B-BCAF-7A08F16105C8}"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ECA252-4382-48E2-A453-C992A15CE64C}" type="slidenum">
              <a:rPr lang="en-US" smtClean="0"/>
              <a:t>‹#›</a:t>
            </a:fld>
            <a:endParaRPr lang="en-US" dirty="0"/>
          </a:p>
        </p:txBody>
      </p:sp>
    </p:spTree>
    <p:extLst>
      <p:ext uri="{BB962C8B-B14F-4D97-AF65-F5344CB8AC3E}">
        <p14:creationId xmlns:p14="http://schemas.microsoft.com/office/powerpoint/2010/main" val="2693511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3520F1-D681-449B-BCAF-7A08F16105C8}"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ECA252-4382-48E2-A453-C992A15CE64C}" type="slidenum">
              <a:rPr lang="en-US" smtClean="0"/>
              <a:t>‹#›</a:t>
            </a:fld>
            <a:endParaRPr lang="en-US" dirty="0"/>
          </a:p>
        </p:txBody>
      </p:sp>
    </p:spTree>
    <p:extLst>
      <p:ext uri="{BB962C8B-B14F-4D97-AF65-F5344CB8AC3E}">
        <p14:creationId xmlns:p14="http://schemas.microsoft.com/office/powerpoint/2010/main" val="408334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3520F1-D681-449B-BCAF-7A08F16105C8}"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ECA252-4382-48E2-A453-C992A15CE64C}" type="slidenum">
              <a:rPr lang="en-US" smtClean="0"/>
              <a:t>‹#›</a:t>
            </a:fld>
            <a:endParaRPr lang="en-US" dirty="0"/>
          </a:p>
        </p:txBody>
      </p:sp>
    </p:spTree>
    <p:extLst>
      <p:ext uri="{BB962C8B-B14F-4D97-AF65-F5344CB8AC3E}">
        <p14:creationId xmlns:p14="http://schemas.microsoft.com/office/powerpoint/2010/main" val="238646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3520F1-D681-449B-BCAF-7A08F16105C8}"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ECA252-4382-48E2-A453-C992A15CE64C}" type="slidenum">
              <a:rPr lang="en-US" smtClean="0"/>
              <a:t>‹#›</a:t>
            </a:fld>
            <a:endParaRPr lang="en-US" dirty="0"/>
          </a:p>
        </p:txBody>
      </p:sp>
    </p:spTree>
    <p:extLst>
      <p:ext uri="{BB962C8B-B14F-4D97-AF65-F5344CB8AC3E}">
        <p14:creationId xmlns:p14="http://schemas.microsoft.com/office/powerpoint/2010/main" val="279538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3520F1-D681-449B-BCAF-7A08F16105C8}"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ECA252-4382-48E2-A453-C992A15CE64C}" type="slidenum">
              <a:rPr lang="en-US" smtClean="0"/>
              <a:t>‹#›</a:t>
            </a:fld>
            <a:endParaRPr lang="en-US" dirty="0"/>
          </a:p>
        </p:txBody>
      </p:sp>
    </p:spTree>
    <p:extLst>
      <p:ext uri="{BB962C8B-B14F-4D97-AF65-F5344CB8AC3E}">
        <p14:creationId xmlns:p14="http://schemas.microsoft.com/office/powerpoint/2010/main" val="338488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3520F1-D681-449B-BCAF-7A08F16105C8}" type="datetimeFigureOut">
              <a:rPr lang="en-US" smtClean="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ECA252-4382-48E2-A453-C992A15CE64C}" type="slidenum">
              <a:rPr lang="en-US" smtClean="0"/>
              <a:t>‹#›</a:t>
            </a:fld>
            <a:endParaRPr lang="en-US" dirty="0"/>
          </a:p>
        </p:txBody>
      </p:sp>
    </p:spTree>
    <p:extLst>
      <p:ext uri="{BB962C8B-B14F-4D97-AF65-F5344CB8AC3E}">
        <p14:creationId xmlns:p14="http://schemas.microsoft.com/office/powerpoint/2010/main" val="130637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3520F1-D681-449B-BCAF-7A08F16105C8}" type="datetimeFigureOut">
              <a:rPr lang="en-US" smtClean="0"/>
              <a:t>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ECA252-4382-48E2-A453-C992A15CE64C}" type="slidenum">
              <a:rPr lang="en-US" smtClean="0"/>
              <a:t>‹#›</a:t>
            </a:fld>
            <a:endParaRPr lang="en-US" dirty="0"/>
          </a:p>
        </p:txBody>
      </p:sp>
    </p:spTree>
    <p:extLst>
      <p:ext uri="{BB962C8B-B14F-4D97-AF65-F5344CB8AC3E}">
        <p14:creationId xmlns:p14="http://schemas.microsoft.com/office/powerpoint/2010/main" val="49891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3520F1-D681-449B-BCAF-7A08F16105C8}" type="datetimeFigureOut">
              <a:rPr lang="en-US" smtClean="0"/>
              <a:t>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ECA252-4382-48E2-A453-C992A15CE64C}" type="slidenum">
              <a:rPr lang="en-US" smtClean="0"/>
              <a:t>‹#›</a:t>
            </a:fld>
            <a:endParaRPr lang="en-US" dirty="0"/>
          </a:p>
        </p:txBody>
      </p:sp>
    </p:spTree>
    <p:extLst>
      <p:ext uri="{BB962C8B-B14F-4D97-AF65-F5344CB8AC3E}">
        <p14:creationId xmlns:p14="http://schemas.microsoft.com/office/powerpoint/2010/main" val="322234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520F1-D681-449B-BCAF-7A08F16105C8}" type="datetimeFigureOut">
              <a:rPr lang="en-US" smtClean="0"/>
              <a:t>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ECA252-4382-48E2-A453-C992A15CE64C}" type="slidenum">
              <a:rPr lang="en-US" smtClean="0"/>
              <a:t>‹#›</a:t>
            </a:fld>
            <a:endParaRPr lang="en-US" dirty="0"/>
          </a:p>
        </p:txBody>
      </p:sp>
    </p:spTree>
    <p:extLst>
      <p:ext uri="{BB962C8B-B14F-4D97-AF65-F5344CB8AC3E}">
        <p14:creationId xmlns:p14="http://schemas.microsoft.com/office/powerpoint/2010/main" val="150381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3520F1-D681-449B-BCAF-7A08F16105C8}" type="datetimeFigureOut">
              <a:rPr lang="en-US" smtClean="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ECA252-4382-48E2-A453-C992A15CE64C}" type="slidenum">
              <a:rPr lang="en-US" smtClean="0"/>
              <a:t>‹#›</a:t>
            </a:fld>
            <a:endParaRPr lang="en-US" dirty="0"/>
          </a:p>
        </p:txBody>
      </p:sp>
    </p:spTree>
    <p:extLst>
      <p:ext uri="{BB962C8B-B14F-4D97-AF65-F5344CB8AC3E}">
        <p14:creationId xmlns:p14="http://schemas.microsoft.com/office/powerpoint/2010/main" val="391007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3520F1-D681-449B-BCAF-7A08F16105C8}" type="datetimeFigureOut">
              <a:rPr lang="en-US" smtClean="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ECA252-4382-48E2-A453-C992A15CE64C}" type="slidenum">
              <a:rPr lang="en-US" smtClean="0"/>
              <a:t>‹#›</a:t>
            </a:fld>
            <a:endParaRPr lang="en-US" dirty="0"/>
          </a:p>
        </p:txBody>
      </p:sp>
    </p:spTree>
    <p:extLst>
      <p:ext uri="{BB962C8B-B14F-4D97-AF65-F5344CB8AC3E}">
        <p14:creationId xmlns:p14="http://schemas.microsoft.com/office/powerpoint/2010/main" val="1338325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520F1-D681-449B-BCAF-7A08F16105C8}" type="datetimeFigureOut">
              <a:rPr lang="en-US" smtClean="0"/>
              <a:t>2/1/2017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CA252-4382-48E2-A453-C992A15CE64C}" type="slidenum">
              <a:rPr lang="en-US" smtClean="0"/>
              <a:t>‹#›</a:t>
            </a:fld>
            <a:endParaRPr lang="en-US" dirty="0"/>
          </a:p>
        </p:txBody>
      </p:sp>
    </p:spTree>
    <p:extLst>
      <p:ext uri="{BB962C8B-B14F-4D97-AF65-F5344CB8AC3E}">
        <p14:creationId xmlns:p14="http://schemas.microsoft.com/office/powerpoint/2010/main" val="2238484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13.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6.jpeg"/><Relationship Id="rId4" Type="http://schemas.openxmlformats.org/officeDocument/2006/relationships/image" Target="../media/image15.wmf"/></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gif"/><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jpg"/></Relationships>
</file>

<file path=ppt/slides/_rels/slide45.xml.rels><?xml version="1.0" encoding="UTF-8" standalone="yes"?>
<Relationships xmlns="http://schemas.openxmlformats.org/package/2006/relationships"><Relationship Id="rId8" Type="http://schemas.openxmlformats.org/officeDocument/2006/relationships/image" Target="../media/image75.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4.jpeg"/><Relationship Id="rId5" Type="http://schemas.microsoft.com/office/2007/relationships/hdphoto" Target="../media/hdphoto2.wdp"/><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8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56.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7.jpeg"/><Relationship Id="rId5" Type="http://schemas.microsoft.com/office/2007/relationships/hdphoto" Target="../media/hdphoto5.wdp"/><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0.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92.jpeg"/><Relationship Id="rId4" Type="http://schemas.openxmlformats.org/officeDocument/2006/relationships/image" Target="../media/image91.jpeg"/></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microsoft.com/office/2007/relationships/hdphoto" Target="../media/hdphoto9.wdp"/></Relationships>
</file>

<file path=ppt/slides/_rels/slide5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6.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98.jpeg"/><Relationship Id="rId4" Type="http://schemas.openxmlformats.org/officeDocument/2006/relationships/image" Target="../media/image97.jpeg"/></Relationships>
</file>

<file path=ppt/slides/_rels/slide5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9.jpe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3.jpeg"/><Relationship Id="rId5" Type="http://schemas.microsoft.com/office/2007/relationships/hdphoto" Target="../media/hdphoto15.wdp"/><Relationship Id="rId4" Type="http://schemas.openxmlformats.org/officeDocument/2006/relationships/image" Target="../media/image102.jpeg"/></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xml"/><Relationship Id="rId4" Type="http://schemas.microsoft.com/office/2007/relationships/hdphoto" Target="../media/hdphoto17.wdp"/></Relationships>
</file>

<file path=ppt/slides/_rels/slide5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42900" y="471487"/>
            <a:ext cx="8372475" cy="1200329"/>
          </a:xfrm>
          <a:prstGeom prst="rect">
            <a:avLst/>
          </a:prstGeom>
          <a:noFill/>
        </p:spPr>
        <p:txBody>
          <a:bodyPr wrap="square" rtlCol="0">
            <a:spAutoFit/>
          </a:bodyPr>
          <a:lstStyle/>
          <a:p>
            <a:pPr algn="ctr"/>
            <a:r>
              <a:rPr lang="en-US" sz="3600" dirty="0" smtClean="0">
                <a:solidFill>
                  <a:schemeClr val="bg1"/>
                </a:solidFill>
              </a:rPr>
              <a:t>Conceptual Model of Stream Flow Processes for the Russian River Watershed</a:t>
            </a:r>
          </a:p>
        </p:txBody>
      </p:sp>
    </p:spTree>
    <p:extLst>
      <p:ext uri="{BB962C8B-B14F-4D97-AF65-F5344CB8AC3E}">
        <p14:creationId xmlns:p14="http://schemas.microsoft.com/office/powerpoint/2010/main" val="727772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013" y="0"/>
            <a:ext cx="3771900" cy="461665"/>
          </a:xfrm>
          <a:prstGeom prst="rect">
            <a:avLst/>
          </a:prstGeom>
          <a:noFill/>
        </p:spPr>
        <p:txBody>
          <a:bodyPr wrap="square" rtlCol="0">
            <a:spAutoFit/>
          </a:bodyPr>
          <a:lstStyle/>
          <a:p>
            <a:r>
              <a:rPr lang="en-US" sz="2400" b="1" dirty="0" smtClean="0"/>
              <a:t>Confined Alluvial Channel</a:t>
            </a:r>
            <a:endParaRPr lang="en-US" sz="2400" b="1" dirty="0"/>
          </a:p>
        </p:txBody>
      </p:sp>
      <p:graphicFrame>
        <p:nvGraphicFramePr>
          <p:cNvPr id="6" name="Object 5"/>
          <p:cNvGraphicFramePr>
            <a:graphicFrameLocks noChangeAspect="1"/>
          </p:cNvGraphicFramePr>
          <p:nvPr>
            <p:extLst/>
          </p:nvPr>
        </p:nvGraphicFramePr>
        <p:xfrm>
          <a:off x="100013" y="1639888"/>
          <a:ext cx="4943475" cy="5218112"/>
        </p:xfrm>
        <a:graphic>
          <a:graphicData uri="http://schemas.openxmlformats.org/presentationml/2006/ole">
            <mc:AlternateContent xmlns:mc="http://schemas.openxmlformats.org/markup-compatibility/2006">
              <mc:Choice xmlns:v="urn:schemas-microsoft-com:vml" Requires="v">
                <p:oleObj spid="_x0000_s1043" name="Image" r:id="rId4" imgW="6552360" imgH="6006240" progId="Photoshop.Image.16">
                  <p:embed/>
                </p:oleObj>
              </mc:Choice>
              <mc:Fallback>
                <p:oleObj name="Image" r:id="rId4" imgW="6552360" imgH="6006240" progId="Photoshop.Image.16">
                  <p:embed/>
                  <p:pic>
                    <p:nvPicPr>
                      <p:cNvPr id="0" name=""/>
                      <p:cNvPicPr/>
                      <p:nvPr/>
                    </p:nvPicPr>
                    <p:blipFill>
                      <a:blip r:embed="rId5"/>
                      <a:stretch>
                        <a:fillRect/>
                      </a:stretch>
                    </p:blipFill>
                    <p:spPr>
                      <a:xfrm>
                        <a:off x="100013" y="1639888"/>
                        <a:ext cx="4943475" cy="5218112"/>
                      </a:xfrm>
                      <a:prstGeom prst="rect">
                        <a:avLst/>
                      </a:prstGeom>
                    </p:spPr>
                  </p:pic>
                </p:oleObj>
              </mc:Fallback>
            </mc:AlternateContent>
          </a:graphicData>
        </a:graphic>
      </p:graphicFrame>
      <p:pic>
        <p:nvPicPr>
          <p:cNvPr id="4" name="Picture 3" descr="FINAL THESIS SUBMITTAL42.jpg"/>
          <p:cNvPicPr/>
          <p:nvPr/>
        </p:nvPicPr>
        <p:blipFill rotWithShape="1">
          <a:blip r:embed="rId6" cstate="print"/>
          <a:srcRect l="6682" t="45498" r="53297" b="18798"/>
          <a:stretch/>
        </p:blipFill>
        <p:spPr>
          <a:xfrm>
            <a:off x="4025664" y="-197479"/>
            <a:ext cx="4247439" cy="2897675"/>
          </a:xfrm>
          <a:prstGeom prst="rect">
            <a:avLst/>
          </a:prstGeom>
        </p:spPr>
      </p:pic>
      <p:cxnSp>
        <p:nvCxnSpPr>
          <p:cNvPr id="8" name="Straight Arrow Connector 7"/>
          <p:cNvCxnSpPr/>
          <p:nvPr/>
        </p:nvCxnSpPr>
        <p:spPr>
          <a:xfrm flipH="1">
            <a:off x="1985965" y="2306472"/>
            <a:ext cx="2613331" cy="17524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329966" y="2700196"/>
            <a:ext cx="4776076" cy="424731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smtClean="0"/>
              <a:t>Channel slope is 1-4% with confining walls</a:t>
            </a:r>
          </a:p>
          <a:p>
            <a:pPr marL="285750" indent="-285750">
              <a:buFont typeface="Arial" panose="020B0604020202020204" pitchFamily="34" charset="0"/>
              <a:buChar char="•"/>
            </a:pPr>
            <a:r>
              <a:rPr lang="en-US" dirty="0" smtClean="0"/>
              <a:t>There are gravel bars but no floodplains</a:t>
            </a:r>
          </a:p>
          <a:p>
            <a:pPr marL="285750" indent="-285750">
              <a:buFont typeface="Arial" panose="020B0604020202020204" pitchFamily="34" charset="0"/>
              <a:buChar char="•"/>
            </a:pPr>
            <a:r>
              <a:rPr lang="en-US" dirty="0" smtClean="0"/>
              <a:t>Channel will have pool and riffle morphology Stream flow gaging shows year round flow in most locations but also summer dry conditions</a:t>
            </a:r>
          </a:p>
          <a:p>
            <a:pPr marL="285750" indent="-285750">
              <a:buFont typeface="Arial" panose="020B0604020202020204" pitchFamily="34" charset="0"/>
              <a:buChar char="•"/>
            </a:pPr>
            <a:r>
              <a:rPr lang="en-US" dirty="0" smtClean="0"/>
              <a:t>Rural residential uses may border creek </a:t>
            </a:r>
          </a:p>
          <a:p>
            <a:pPr marL="285750" indent="-285750">
              <a:buFont typeface="Arial" panose="020B0604020202020204" pitchFamily="34" charset="0"/>
              <a:buChar char="•"/>
            </a:pPr>
            <a:r>
              <a:rPr lang="en-US" dirty="0" smtClean="0"/>
              <a:t>Wells need to be screened in the underlying bedrock not the alluvium</a:t>
            </a:r>
          </a:p>
          <a:p>
            <a:pPr marL="285750" indent="-285750">
              <a:buFont typeface="Arial" panose="020B0604020202020204" pitchFamily="34" charset="0"/>
              <a:buChar char="•"/>
            </a:pPr>
            <a:r>
              <a:rPr lang="en-US" dirty="0" smtClean="0"/>
              <a:t>Adjacent roads can channelize the creek and remove riparian and aquatic habitats</a:t>
            </a:r>
          </a:p>
          <a:p>
            <a:pPr marL="285750" indent="-285750">
              <a:buFont typeface="Arial" panose="020B0604020202020204" pitchFamily="34" charset="0"/>
              <a:buChar char="•"/>
            </a:pPr>
            <a:r>
              <a:rPr lang="en-US" dirty="0" smtClean="0"/>
              <a:t>May support salmonid spawning and winter rearing with fish moving to bedrock channels for summer rearing</a:t>
            </a:r>
          </a:p>
          <a:p>
            <a:endParaRPr lang="en-US" dirty="0"/>
          </a:p>
        </p:txBody>
      </p:sp>
      <p:cxnSp>
        <p:nvCxnSpPr>
          <p:cNvPr id="7" name="Straight Arrow Connector 6"/>
          <p:cNvCxnSpPr/>
          <p:nvPr/>
        </p:nvCxnSpPr>
        <p:spPr>
          <a:xfrm>
            <a:off x="4729163" y="957263"/>
            <a:ext cx="528637" cy="11430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914900" y="1014413"/>
            <a:ext cx="128588" cy="17145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883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1" y="2677479"/>
          <a:ext cx="5600700" cy="4180521"/>
        </p:xfrm>
        <a:graphic>
          <a:graphicData uri="http://schemas.openxmlformats.org/presentationml/2006/ole">
            <mc:AlternateContent xmlns:mc="http://schemas.openxmlformats.org/markup-compatibility/2006">
              <mc:Choice xmlns:v="urn:schemas-microsoft-com:vml" Requires="v">
                <p:oleObj spid="_x0000_s2067" name="Image" r:id="rId3" imgW="8850600" imgH="5396760" progId="Photoshop.Image.16">
                  <p:embed/>
                </p:oleObj>
              </mc:Choice>
              <mc:Fallback>
                <p:oleObj name="Image" r:id="rId3" imgW="8850600" imgH="5396760" progId="Photoshop.Image.16">
                  <p:embed/>
                  <p:pic>
                    <p:nvPicPr>
                      <p:cNvPr id="0" name=""/>
                      <p:cNvPicPr/>
                      <p:nvPr/>
                    </p:nvPicPr>
                    <p:blipFill>
                      <a:blip r:embed="rId4"/>
                      <a:stretch>
                        <a:fillRect/>
                      </a:stretch>
                    </p:blipFill>
                    <p:spPr>
                      <a:xfrm>
                        <a:off x="1" y="2677479"/>
                        <a:ext cx="5600700" cy="4180521"/>
                      </a:xfrm>
                      <a:prstGeom prst="rect">
                        <a:avLst/>
                      </a:prstGeom>
                      <a:ln>
                        <a:solidFill>
                          <a:srgbClr val="FF0000"/>
                        </a:solidFill>
                      </a:ln>
                    </p:spPr>
                  </p:pic>
                </p:oleObj>
              </mc:Fallback>
            </mc:AlternateContent>
          </a:graphicData>
        </a:graphic>
      </p:graphicFrame>
      <p:cxnSp>
        <p:nvCxnSpPr>
          <p:cNvPr id="5" name="Straight Arrow Connector 4"/>
          <p:cNvCxnSpPr/>
          <p:nvPr/>
        </p:nvCxnSpPr>
        <p:spPr>
          <a:xfrm flipH="1">
            <a:off x="2166223" y="4819712"/>
            <a:ext cx="769936" cy="1471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624014" y="3800475"/>
            <a:ext cx="247649" cy="4810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FINAL THESIS SUBMITTAL43.jpg"/>
          <p:cNvPicPr/>
          <p:nvPr/>
        </p:nvPicPr>
        <p:blipFill>
          <a:blip r:embed="rId5" cstate="print"/>
          <a:srcRect t="44076" r="47963" b="17062"/>
          <a:stretch>
            <a:fillRect/>
          </a:stretch>
        </p:blipFill>
        <p:spPr>
          <a:xfrm>
            <a:off x="46196" y="342900"/>
            <a:ext cx="4240054" cy="2334579"/>
          </a:xfrm>
          <a:prstGeom prst="rect">
            <a:avLst/>
          </a:prstGeom>
        </p:spPr>
      </p:pic>
      <p:sp>
        <p:nvSpPr>
          <p:cNvPr id="10" name="TextBox 9"/>
          <p:cNvSpPr txBox="1"/>
          <p:nvPr/>
        </p:nvSpPr>
        <p:spPr>
          <a:xfrm>
            <a:off x="142875" y="0"/>
            <a:ext cx="4729163" cy="461665"/>
          </a:xfrm>
          <a:prstGeom prst="rect">
            <a:avLst/>
          </a:prstGeom>
          <a:noFill/>
        </p:spPr>
        <p:txBody>
          <a:bodyPr wrap="square" rtlCol="0">
            <a:spAutoFit/>
          </a:bodyPr>
          <a:lstStyle/>
          <a:p>
            <a:r>
              <a:rPr lang="en-US" sz="2400" b="1" dirty="0" smtClean="0"/>
              <a:t>Semiconfined Alluvial Channel</a:t>
            </a:r>
            <a:endParaRPr lang="en-US" sz="2400" b="1" dirty="0"/>
          </a:p>
        </p:txBody>
      </p:sp>
      <p:sp>
        <p:nvSpPr>
          <p:cNvPr id="2" name="TextBox 1"/>
          <p:cNvSpPr txBox="1"/>
          <p:nvPr/>
        </p:nvSpPr>
        <p:spPr>
          <a:xfrm>
            <a:off x="5257800" y="0"/>
            <a:ext cx="3840005" cy="710963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000" dirty="0" smtClean="0"/>
              <a:t>Channel slopes are 1-4%</a:t>
            </a:r>
          </a:p>
          <a:p>
            <a:pPr marL="285750" indent="-285750">
              <a:buFont typeface="Arial" panose="020B0604020202020204" pitchFamily="34" charset="0"/>
              <a:buChar char="•"/>
            </a:pPr>
            <a:r>
              <a:rPr lang="en-US" sz="2000" dirty="0" smtClean="0"/>
              <a:t>Channel has floodplains, gravel bars, riffles and pools</a:t>
            </a:r>
          </a:p>
          <a:p>
            <a:pPr marL="285750" indent="-285750">
              <a:buFont typeface="Arial" panose="020B0604020202020204" pitchFamily="34" charset="0"/>
              <a:buChar char="•"/>
            </a:pPr>
            <a:r>
              <a:rPr lang="en-US" sz="2000" dirty="0" smtClean="0"/>
              <a:t>One bank is constrained by valley wall</a:t>
            </a:r>
          </a:p>
          <a:p>
            <a:pPr marL="285750" indent="-285750">
              <a:buFont typeface="Arial" panose="020B0604020202020204" pitchFamily="34" charset="0"/>
              <a:buChar char="•"/>
            </a:pPr>
            <a:r>
              <a:rPr lang="en-US" sz="2000" dirty="0" smtClean="0"/>
              <a:t>Occur where pull-apart activity has occurred</a:t>
            </a:r>
          </a:p>
          <a:p>
            <a:pPr marL="285750" indent="-285750">
              <a:buFont typeface="Arial" panose="020B0604020202020204" pitchFamily="34" charset="0"/>
              <a:buChar char="•"/>
            </a:pPr>
            <a:r>
              <a:rPr lang="en-US" sz="2000" dirty="0" smtClean="0"/>
              <a:t>May have secondary channels, floodplain wetlands and sloughs</a:t>
            </a:r>
          </a:p>
          <a:p>
            <a:pPr marL="285750" indent="-285750">
              <a:buFont typeface="Arial" panose="020B0604020202020204" pitchFamily="34" charset="0"/>
              <a:buChar char="•"/>
            </a:pPr>
            <a:r>
              <a:rPr lang="en-US" sz="2000" dirty="0" smtClean="0"/>
              <a:t>Stream flow gages show year round flow and some intermittent summer conditions</a:t>
            </a:r>
          </a:p>
          <a:p>
            <a:pPr marL="285750" indent="-285750">
              <a:buFont typeface="Arial" panose="020B0604020202020204" pitchFamily="34" charset="0"/>
              <a:buChar char="•"/>
            </a:pPr>
            <a:r>
              <a:rPr lang="en-US" sz="2000" dirty="0" smtClean="0"/>
              <a:t>Both agriculture and/or rural residential land uses may border channel</a:t>
            </a:r>
          </a:p>
          <a:p>
            <a:pPr marL="285750" indent="-285750">
              <a:buFont typeface="Arial" panose="020B0604020202020204" pitchFamily="34" charset="0"/>
              <a:buChar char="•"/>
            </a:pPr>
            <a:r>
              <a:rPr lang="en-US" sz="2000" dirty="0" smtClean="0"/>
              <a:t>Shallow wells and direct diversions can affect flow</a:t>
            </a:r>
          </a:p>
          <a:p>
            <a:pPr marL="285750" indent="-285750">
              <a:buFont typeface="Arial" panose="020B0604020202020204" pitchFamily="34" charset="0"/>
              <a:buChar char="•"/>
            </a:pPr>
            <a:r>
              <a:rPr lang="en-US" sz="2000" dirty="0"/>
              <a:t>May support salmonid spawning and winter rearing with fish moving to bedrock channels for summer rearing</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26458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NAL THESIS SUBMITTAL44.jpg"/>
          <p:cNvPicPr/>
          <p:nvPr/>
        </p:nvPicPr>
        <p:blipFill rotWithShape="1">
          <a:blip r:embed="rId2" cstate="print"/>
          <a:srcRect l="6514" t="53791" r="52357" b="15877"/>
          <a:stretch/>
        </p:blipFill>
        <p:spPr>
          <a:xfrm>
            <a:off x="0" y="0"/>
            <a:ext cx="4691380" cy="2579370"/>
          </a:xfrm>
          <a:prstGeom prst="rect">
            <a:avLst/>
          </a:prstGeom>
        </p:spPr>
      </p:pic>
      <p:sp>
        <p:nvSpPr>
          <p:cNvPr id="4" name="TextBox 3"/>
          <p:cNvSpPr txBox="1"/>
          <p:nvPr/>
        </p:nvSpPr>
        <p:spPr>
          <a:xfrm>
            <a:off x="2464593" y="112692"/>
            <a:ext cx="2750344" cy="461665"/>
          </a:xfrm>
          <a:prstGeom prst="rect">
            <a:avLst/>
          </a:prstGeom>
          <a:noFill/>
        </p:spPr>
        <p:txBody>
          <a:bodyPr wrap="square" rtlCol="0">
            <a:spAutoFit/>
          </a:bodyPr>
          <a:lstStyle/>
          <a:p>
            <a:r>
              <a:rPr lang="en-US" sz="2400" b="1" dirty="0" smtClean="0"/>
              <a:t>Alluvial Fan Channel</a:t>
            </a:r>
            <a:endParaRPr lang="en-US" sz="2400" b="1" dirty="0"/>
          </a:p>
        </p:txBody>
      </p:sp>
      <p:sp>
        <p:nvSpPr>
          <p:cNvPr id="5" name="TextBox 4"/>
          <p:cNvSpPr txBox="1"/>
          <p:nvPr/>
        </p:nvSpPr>
        <p:spPr>
          <a:xfrm>
            <a:off x="5214937" y="112692"/>
            <a:ext cx="3929063" cy="655564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Channel slope 2-4%</a:t>
            </a:r>
          </a:p>
          <a:p>
            <a:pPr marL="285750" indent="-285750">
              <a:buFont typeface="Arial" panose="020B0604020202020204" pitchFamily="34" charset="0"/>
              <a:buChar char="•"/>
            </a:pPr>
            <a:r>
              <a:rPr lang="en-US" sz="2000" dirty="0" smtClean="0"/>
              <a:t>Cone or fan-shaped, unconfined alluvial deposit</a:t>
            </a:r>
          </a:p>
          <a:p>
            <a:pPr marL="285750" indent="-285750">
              <a:buFont typeface="Arial" panose="020B0604020202020204" pitchFamily="34" charset="0"/>
              <a:buChar char="•"/>
            </a:pPr>
            <a:r>
              <a:rPr lang="en-US" sz="2000" dirty="0" smtClean="0"/>
              <a:t>Form at transition between high slope bedrock channel and flat valley floor</a:t>
            </a:r>
          </a:p>
          <a:p>
            <a:pPr marL="285750" indent="-285750">
              <a:buFont typeface="Arial" panose="020B0604020202020204" pitchFamily="34" charset="0"/>
              <a:buChar char="•"/>
            </a:pPr>
            <a:r>
              <a:rPr lang="en-US" sz="2000" dirty="0" smtClean="0"/>
              <a:t>Braided and multi-channeled system with channels migrating across fan in flood events</a:t>
            </a:r>
          </a:p>
          <a:p>
            <a:pPr marL="285750" indent="-285750">
              <a:buFont typeface="Arial" panose="020B0604020202020204" pitchFamily="34" charset="0"/>
              <a:buChar char="•"/>
            </a:pPr>
            <a:r>
              <a:rPr lang="en-US" sz="2000" dirty="0" smtClean="0"/>
              <a:t>Water infiltrates at head of fan, may have lakes or wetlands at end of fan</a:t>
            </a:r>
          </a:p>
          <a:p>
            <a:pPr marL="285750" indent="-285750">
              <a:buFont typeface="Arial" panose="020B0604020202020204" pitchFamily="34" charset="0"/>
              <a:buChar char="•"/>
            </a:pPr>
            <a:r>
              <a:rPr lang="en-US" sz="2000" dirty="0" smtClean="0"/>
              <a:t>Intermittent flow, may dry between winter storms</a:t>
            </a:r>
          </a:p>
          <a:p>
            <a:pPr marL="285750" indent="-285750">
              <a:buFont typeface="Arial" panose="020B0604020202020204" pitchFamily="34" charset="0"/>
              <a:buChar char="•"/>
            </a:pPr>
            <a:r>
              <a:rPr lang="en-US" sz="2000" dirty="0" smtClean="0"/>
              <a:t>Agriculture on fan usually manages fan to have one channel</a:t>
            </a:r>
          </a:p>
          <a:p>
            <a:pPr marL="285750" indent="-285750">
              <a:buFont typeface="Arial" panose="020B0604020202020204" pitchFamily="34" charset="0"/>
              <a:buChar char="•"/>
            </a:pPr>
            <a:r>
              <a:rPr lang="en-US" sz="2000" dirty="0" smtClean="0"/>
              <a:t>Does not support salmonid habitats</a:t>
            </a:r>
          </a:p>
          <a:p>
            <a:pPr marL="285750" indent="-285750">
              <a:buFont typeface="Arial" panose="020B0604020202020204" pitchFamily="34" charset="0"/>
              <a:buChar char="•"/>
            </a:pPr>
            <a:r>
              <a:rPr lang="en-US" sz="2000" dirty="0" smtClean="0"/>
              <a:t>May be a barrier to salmonid migrations between river and bedrock creeks</a:t>
            </a:r>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54" y="3314700"/>
            <a:ext cx="4691380" cy="3291269"/>
          </a:xfrm>
          <a:prstGeom prst="rect">
            <a:avLst/>
          </a:prstGeom>
        </p:spPr>
      </p:pic>
    </p:spTree>
    <p:extLst>
      <p:ext uri="{BB962C8B-B14F-4D97-AF65-F5344CB8AC3E}">
        <p14:creationId xmlns:p14="http://schemas.microsoft.com/office/powerpoint/2010/main" val="2575792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_1674_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4066" y="3486150"/>
            <a:ext cx="4769934"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100_2828.JPG"/>
          <p:cNvPicPr>
            <a:picLocks noChangeAspect="1"/>
          </p:cNvPicPr>
          <p:nvPr/>
        </p:nvPicPr>
        <p:blipFill>
          <a:blip r:embed="rId3" cstate="print"/>
          <a:srcRect b="17778"/>
          <a:stretch>
            <a:fillRect/>
          </a:stretch>
        </p:blipFill>
        <p:spPr bwMode="auto">
          <a:xfrm>
            <a:off x="0" y="0"/>
            <a:ext cx="4374066" cy="6858000"/>
          </a:xfrm>
          <a:prstGeom prst="rect">
            <a:avLst/>
          </a:prstGeom>
          <a:noFill/>
          <a:ln w="9525">
            <a:noFill/>
            <a:miter lim="800000"/>
            <a:headEnd/>
            <a:tailEnd/>
          </a:ln>
        </p:spPr>
      </p:pic>
      <p:sp>
        <p:nvSpPr>
          <p:cNvPr id="4" name="TextBox 3"/>
          <p:cNvSpPr txBox="1"/>
          <p:nvPr/>
        </p:nvSpPr>
        <p:spPr>
          <a:xfrm>
            <a:off x="4572000" y="0"/>
            <a:ext cx="4229100" cy="1200329"/>
          </a:xfrm>
          <a:prstGeom prst="rect">
            <a:avLst/>
          </a:prstGeom>
          <a:noFill/>
        </p:spPr>
        <p:txBody>
          <a:bodyPr wrap="square" rtlCol="0">
            <a:spAutoFit/>
          </a:bodyPr>
          <a:lstStyle/>
          <a:p>
            <a:r>
              <a:rPr lang="en-US" sz="2400" dirty="0" smtClean="0"/>
              <a:t>Alluvial fan channel has intermittent flows in winter and dry conditions in summer</a:t>
            </a:r>
            <a:endParaRPr lang="en-US" sz="2400" dirty="0"/>
          </a:p>
        </p:txBody>
      </p:sp>
    </p:spTree>
    <p:extLst>
      <p:ext uri="{BB962C8B-B14F-4D97-AF65-F5344CB8AC3E}">
        <p14:creationId xmlns:p14="http://schemas.microsoft.com/office/powerpoint/2010/main" val="1358469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71156" y="3707606"/>
            <a:ext cx="1400175" cy="471487"/>
          </a:xfrm>
          <a:prstGeom prst="rect">
            <a:avLst/>
          </a:prstGeom>
          <a:solidFill>
            <a:schemeClr val="bg1">
              <a:lumMod val="95000"/>
            </a:schemeClr>
          </a:solidFill>
        </p:spPr>
        <p:txBody>
          <a:bodyPr wrap="square" rtlCol="0">
            <a:spAutoFit/>
          </a:bodyPr>
          <a:lstStyle/>
          <a:p>
            <a:endParaRPr lang="en-US" dirty="0"/>
          </a:p>
        </p:txBody>
      </p:sp>
      <p:pic>
        <p:nvPicPr>
          <p:cNvPr id="4" name="Picture 3" descr="FINAL THESIS SUBMITTAL45.jpg"/>
          <p:cNvPicPr/>
          <p:nvPr/>
        </p:nvPicPr>
        <p:blipFill>
          <a:blip r:embed="rId2" cstate="print"/>
          <a:srcRect l="9016" t="48640" r="52492" b="18483"/>
          <a:stretch>
            <a:fillRect/>
          </a:stretch>
        </p:blipFill>
        <p:spPr>
          <a:xfrm>
            <a:off x="0" y="0"/>
            <a:ext cx="3803015" cy="2203449"/>
          </a:xfrm>
          <a:prstGeom prst="rect">
            <a:avLst/>
          </a:prstGeom>
        </p:spPr>
      </p:pic>
      <p:sp>
        <p:nvSpPr>
          <p:cNvPr id="5" name="TextBox 4"/>
          <p:cNvSpPr txBox="1"/>
          <p:nvPr/>
        </p:nvSpPr>
        <p:spPr>
          <a:xfrm>
            <a:off x="2774171" y="0"/>
            <a:ext cx="2769380" cy="830997"/>
          </a:xfrm>
          <a:prstGeom prst="rect">
            <a:avLst/>
          </a:prstGeom>
          <a:noFill/>
        </p:spPr>
        <p:txBody>
          <a:bodyPr wrap="square" rtlCol="0">
            <a:spAutoFit/>
          </a:bodyPr>
          <a:lstStyle/>
          <a:p>
            <a:r>
              <a:rPr lang="en-US" sz="2400" b="1" dirty="0" smtClean="0"/>
              <a:t>Dissected Alluvium </a:t>
            </a:r>
          </a:p>
          <a:p>
            <a:r>
              <a:rPr lang="en-US" sz="2400" b="1" dirty="0" smtClean="0"/>
              <a:t>Channel</a:t>
            </a:r>
            <a:endParaRPr lang="en-US" sz="2400" b="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7551"/>
          <a:stretch/>
        </p:blipFill>
        <p:spPr>
          <a:xfrm>
            <a:off x="19079" y="2203448"/>
            <a:ext cx="5524472" cy="4654551"/>
          </a:xfrm>
          <a:prstGeom prst="rect">
            <a:avLst/>
          </a:prstGeom>
        </p:spPr>
      </p:pic>
      <p:sp>
        <p:nvSpPr>
          <p:cNvPr id="8" name="TextBox 7"/>
          <p:cNvSpPr txBox="1"/>
          <p:nvPr/>
        </p:nvSpPr>
        <p:spPr>
          <a:xfrm>
            <a:off x="5562630" y="57150"/>
            <a:ext cx="3581370" cy="6863417"/>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Channel slope 1-4%</a:t>
            </a:r>
          </a:p>
          <a:p>
            <a:pPr marL="285750" indent="-285750">
              <a:buFont typeface="Arial" panose="020B0604020202020204" pitchFamily="34" charset="0"/>
              <a:buChar char="•"/>
            </a:pPr>
            <a:r>
              <a:rPr lang="en-US" sz="2000" dirty="0" smtClean="0"/>
              <a:t>Older Pleistocene-era alluvium was deposited into pull-apart basins then uplifted</a:t>
            </a:r>
          </a:p>
          <a:p>
            <a:pPr marL="285750" indent="-285750">
              <a:buFont typeface="Arial" panose="020B0604020202020204" pitchFamily="34" charset="0"/>
              <a:buChar char="•"/>
            </a:pPr>
            <a:r>
              <a:rPr lang="en-US" sz="2000" dirty="0" smtClean="0"/>
              <a:t>Limited in distribution, alluvium is high in clay so banks are tall and more competent than younger alluvium</a:t>
            </a:r>
          </a:p>
          <a:p>
            <a:pPr marL="285750" indent="-285750">
              <a:buFont typeface="Arial" panose="020B0604020202020204" pitchFamily="34" charset="0"/>
              <a:buChar char="•"/>
            </a:pPr>
            <a:r>
              <a:rPr lang="en-US" sz="2000" dirty="0" smtClean="0"/>
              <a:t>Year round flow to intermittent, summer dry conditions</a:t>
            </a:r>
          </a:p>
          <a:p>
            <a:pPr marL="285750" indent="-285750">
              <a:buFont typeface="Arial" panose="020B0604020202020204" pitchFamily="34" charset="0"/>
              <a:buChar char="•"/>
            </a:pPr>
            <a:r>
              <a:rPr lang="en-US" sz="2000" dirty="0" smtClean="0"/>
              <a:t>Agricultural and/or rural residential uses border these channels. Wells are low production only used by houses</a:t>
            </a:r>
          </a:p>
          <a:p>
            <a:pPr marL="285750" indent="-285750">
              <a:buFont typeface="Arial" panose="020B0604020202020204" pitchFamily="34" charset="0"/>
              <a:buChar char="•"/>
            </a:pPr>
            <a:r>
              <a:rPr lang="en-US" sz="2000" dirty="0" smtClean="0"/>
              <a:t>Salmonids may spawn and rear if flow is adequate</a:t>
            </a:r>
          </a:p>
          <a:p>
            <a:pPr marL="285750" indent="-285750">
              <a:buFont typeface="Arial" panose="020B0604020202020204" pitchFamily="34" charset="0"/>
              <a:buChar char="•"/>
            </a:pPr>
            <a:r>
              <a:rPr lang="en-US" sz="2000" dirty="0" smtClean="0"/>
              <a:t>On-stream reservoirs and direct diversions affect flow</a:t>
            </a:r>
            <a:endParaRPr lang="en-US" sz="2000" dirty="0"/>
          </a:p>
        </p:txBody>
      </p:sp>
    </p:spTree>
    <p:extLst>
      <p:ext uri="{BB962C8B-B14F-4D97-AF65-F5344CB8AC3E}">
        <p14:creationId xmlns:p14="http://schemas.microsoft.com/office/powerpoint/2010/main" val="1019187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5965"/>
            <a:ext cx="6015038" cy="4480053"/>
          </a:xfrm>
          <a:prstGeom prst="rect">
            <a:avLst/>
          </a:prstGeom>
        </p:spPr>
      </p:pic>
      <p:pic>
        <p:nvPicPr>
          <p:cNvPr id="4" name="Picture 3"/>
          <p:cNvPicPr/>
          <p:nvPr/>
        </p:nvPicPr>
        <p:blipFill rotWithShape="1">
          <a:blip r:embed="rId3" cstate="print">
            <a:extLst>
              <a:ext uri="{28A0092B-C50C-407E-A947-70E740481C1C}">
                <a14:useLocalDpi xmlns:a14="http://schemas.microsoft.com/office/drawing/2010/main" val="0"/>
              </a:ext>
            </a:extLst>
          </a:blip>
          <a:srcRect l="8602" t="7252" r="8336" b="13266"/>
          <a:stretch/>
        </p:blipFill>
        <p:spPr bwMode="auto">
          <a:xfrm>
            <a:off x="0" y="0"/>
            <a:ext cx="2828925" cy="2275965"/>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3139677" y="328613"/>
            <a:ext cx="1693069" cy="1200329"/>
          </a:xfrm>
          <a:prstGeom prst="rect">
            <a:avLst/>
          </a:prstGeom>
          <a:noFill/>
        </p:spPr>
        <p:txBody>
          <a:bodyPr wrap="square" rtlCol="0">
            <a:spAutoFit/>
          </a:bodyPr>
          <a:lstStyle/>
          <a:p>
            <a:r>
              <a:rPr lang="en-US" sz="2400" b="1" dirty="0" smtClean="0"/>
              <a:t>Unconfined Alluvial </a:t>
            </a:r>
          </a:p>
          <a:p>
            <a:r>
              <a:rPr lang="en-US" sz="2400" b="1" dirty="0" smtClean="0"/>
              <a:t>Channel</a:t>
            </a:r>
            <a:endParaRPr lang="en-US" sz="2400" b="1" dirty="0"/>
          </a:p>
        </p:txBody>
      </p:sp>
      <p:sp>
        <p:nvSpPr>
          <p:cNvPr id="5" name="TextBox 4"/>
          <p:cNvSpPr txBox="1"/>
          <p:nvPr/>
        </p:nvSpPr>
        <p:spPr>
          <a:xfrm>
            <a:off x="5686425" y="0"/>
            <a:ext cx="3575448" cy="7171194"/>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000" dirty="0" smtClean="0"/>
              <a:t>Channel slope &lt;1%</a:t>
            </a:r>
          </a:p>
          <a:p>
            <a:pPr marL="285750" indent="-285750">
              <a:buFont typeface="Arial" panose="020B0604020202020204" pitchFamily="34" charset="0"/>
              <a:buChar char="•"/>
            </a:pPr>
            <a:r>
              <a:rPr lang="en-US" sz="2000" dirty="0" smtClean="0"/>
              <a:t>Primarily occur on valley floor</a:t>
            </a:r>
          </a:p>
          <a:p>
            <a:pPr marL="285750" indent="-285750">
              <a:buFont typeface="Arial" panose="020B0604020202020204" pitchFamily="34" charset="0"/>
              <a:buChar char="•"/>
            </a:pPr>
            <a:r>
              <a:rPr lang="en-US" sz="2000" dirty="0" smtClean="0"/>
              <a:t>No confinement by hillslopes</a:t>
            </a:r>
          </a:p>
          <a:p>
            <a:pPr marL="285750" indent="-285750">
              <a:buFont typeface="Arial" panose="020B0604020202020204" pitchFamily="34" charset="0"/>
              <a:buChar char="•"/>
            </a:pPr>
            <a:r>
              <a:rPr lang="en-US" sz="2000" dirty="0"/>
              <a:t>C</a:t>
            </a:r>
            <a:r>
              <a:rPr lang="en-US" sz="2000" dirty="0" smtClean="0"/>
              <a:t>hannels meandered and had floodplains (valley floor), very low to no flow historically</a:t>
            </a:r>
          </a:p>
          <a:p>
            <a:pPr marL="285750" indent="-285750">
              <a:buFont typeface="Arial" panose="020B0604020202020204" pitchFamily="34" charset="0"/>
              <a:buChar char="•"/>
            </a:pPr>
            <a:r>
              <a:rPr lang="en-US" sz="2000" dirty="0" smtClean="0"/>
              <a:t>Entrenchment of river channel lowered groundwater table in valley and makes these channels dry in summer and between storms</a:t>
            </a:r>
          </a:p>
          <a:p>
            <a:pPr marL="285750" indent="-285750">
              <a:buFont typeface="Arial" panose="020B0604020202020204" pitchFamily="34" charset="0"/>
              <a:buChar char="•"/>
            </a:pPr>
            <a:r>
              <a:rPr lang="en-US" sz="2000" dirty="0" smtClean="0"/>
              <a:t>Most highly modified – channelized by agriculture and put in pipes for urban</a:t>
            </a:r>
          </a:p>
          <a:p>
            <a:pPr marL="285750" indent="-285750">
              <a:buFont typeface="Arial" panose="020B0604020202020204" pitchFamily="34" charset="0"/>
              <a:buChar char="•"/>
            </a:pPr>
            <a:r>
              <a:rPr lang="en-US" sz="2000" dirty="0" smtClean="0"/>
              <a:t>Used as migratory streams by salmonids</a:t>
            </a:r>
          </a:p>
          <a:p>
            <a:pPr marL="285750" indent="-285750">
              <a:buFont typeface="Arial" panose="020B0604020202020204" pitchFamily="34" charset="0"/>
              <a:buChar char="•"/>
            </a:pPr>
            <a:r>
              <a:rPr lang="en-US" sz="2000" dirty="0" smtClean="0"/>
              <a:t>With flows going subterranean to meet river stage in entrenched channel, fish may be stranded or unable to migrate</a:t>
            </a:r>
          </a:p>
          <a:p>
            <a:endParaRPr lang="en-US" sz="2000" dirty="0"/>
          </a:p>
        </p:txBody>
      </p:sp>
      <p:sp>
        <p:nvSpPr>
          <p:cNvPr id="6" name="TextBox 5"/>
          <p:cNvSpPr txBox="1"/>
          <p:nvPr/>
        </p:nvSpPr>
        <p:spPr>
          <a:xfrm>
            <a:off x="0" y="6109687"/>
            <a:ext cx="1114425" cy="646331"/>
          </a:xfrm>
          <a:prstGeom prst="rect">
            <a:avLst/>
          </a:prstGeom>
          <a:solidFill>
            <a:schemeClr val="bg1"/>
          </a:solidFill>
        </p:spPr>
        <p:txBody>
          <a:bodyPr wrap="square" rtlCol="0">
            <a:spAutoFit/>
          </a:bodyPr>
          <a:lstStyle/>
          <a:p>
            <a:pPr algn="ctr"/>
            <a:r>
              <a:rPr lang="en-US" b="1" dirty="0" smtClean="0"/>
              <a:t>Russian River</a:t>
            </a:r>
            <a:endParaRPr lang="en-US" b="1" dirty="0"/>
          </a:p>
        </p:txBody>
      </p:sp>
      <p:sp>
        <p:nvSpPr>
          <p:cNvPr id="7" name="TextBox 6"/>
          <p:cNvSpPr txBox="1"/>
          <p:nvPr/>
        </p:nvSpPr>
        <p:spPr>
          <a:xfrm>
            <a:off x="1414462" y="3638828"/>
            <a:ext cx="1957387" cy="369332"/>
          </a:xfrm>
          <a:prstGeom prst="rect">
            <a:avLst/>
          </a:prstGeom>
          <a:solidFill>
            <a:schemeClr val="bg1"/>
          </a:solidFill>
        </p:spPr>
        <p:txBody>
          <a:bodyPr wrap="square" rtlCol="0">
            <a:spAutoFit/>
          </a:bodyPr>
          <a:lstStyle/>
          <a:p>
            <a:r>
              <a:rPr lang="en-US" b="1" dirty="0" smtClean="0"/>
              <a:t>Maacama Creek</a:t>
            </a:r>
            <a:endParaRPr lang="en-US" b="1" dirty="0"/>
          </a:p>
        </p:txBody>
      </p:sp>
      <p:cxnSp>
        <p:nvCxnSpPr>
          <p:cNvPr id="9" name="Straight Arrow Connector 8"/>
          <p:cNvCxnSpPr/>
          <p:nvPr/>
        </p:nvCxnSpPr>
        <p:spPr>
          <a:xfrm flipH="1">
            <a:off x="400050" y="990600"/>
            <a:ext cx="180975" cy="161925"/>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152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772"/>
          <a:stretch/>
        </p:blipFill>
        <p:spPr>
          <a:xfrm>
            <a:off x="0" y="461665"/>
            <a:ext cx="9144000" cy="4462810"/>
          </a:xfrm>
          <a:prstGeom prst="rect">
            <a:avLst/>
          </a:prstGeom>
        </p:spPr>
      </p:pic>
      <p:sp>
        <p:nvSpPr>
          <p:cNvPr id="3" name="TextBox 2"/>
          <p:cNvSpPr txBox="1"/>
          <p:nvPr/>
        </p:nvSpPr>
        <p:spPr>
          <a:xfrm>
            <a:off x="100013" y="0"/>
            <a:ext cx="2300287" cy="461665"/>
          </a:xfrm>
          <a:prstGeom prst="rect">
            <a:avLst/>
          </a:prstGeom>
          <a:noFill/>
        </p:spPr>
        <p:txBody>
          <a:bodyPr wrap="square" rtlCol="0">
            <a:spAutoFit/>
          </a:bodyPr>
          <a:lstStyle/>
          <a:p>
            <a:r>
              <a:rPr lang="en-US" sz="2400" b="1" dirty="0" smtClean="0"/>
              <a:t>Regulated River</a:t>
            </a:r>
            <a:endParaRPr lang="en-US" sz="2400" b="1" dirty="0"/>
          </a:p>
        </p:txBody>
      </p:sp>
      <p:sp>
        <p:nvSpPr>
          <p:cNvPr id="4" name="TextBox 3"/>
          <p:cNvSpPr txBox="1"/>
          <p:nvPr/>
        </p:nvSpPr>
        <p:spPr>
          <a:xfrm>
            <a:off x="0" y="4924227"/>
            <a:ext cx="91440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Main stem river is an unconfined alluvial channel of &lt;1% slope in valleys with steeper bedrock channel between valleys</a:t>
            </a:r>
          </a:p>
          <a:p>
            <a:pPr marL="285750" indent="-285750">
              <a:buFont typeface="Arial" panose="020B0604020202020204" pitchFamily="34" charset="0"/>
              <a:buChar char="•"/>
            </a:pPr>
            <a:r>
              <a:rPr lang="en-US" sz="2000" dirty="0" smtClean="0"/>
              <a:t>Flow is regulated by Coyote Dam to have higher flows in the dry season and lower flows in the winter</a:t>
            </a:r>
          </a:p>
          <a:p>
            <a:pPr marL="285750" indent="-285750">
              <a:buFont typeface="Arial" panose="020B0604020202020204" pitchFamily="34" charset="0"/>
              <a:buChar char="•"/>
            </a:pPr>
            <a:r>
              <a:rPr lang="en-US" sz="2000" dirty="0" smtClean="0"/>
              <a:t>Channel  was wide and shallow historically and now is highly entrenched and narrow, disconnected from its floodplain with a lowered groundwater table</a:t>
            </a:r>
            <a:endParaRPr lang="en-US" sz="2000" dirty="0"/>
          </a:p>
        </p:txBody>
      </p:sp>
      <p:sp>
        <p:nvSpPr>
          <p:cNvPr id="5" name="TextBox 4"/>
          <p:cNvSpPr txBox="1"/>
          <p:nvPr/>
        </p:nvSpPr>
        <p:spPr>
          <a:xfrm>
            <a:off x="3600450" y="2523818"/>
            <a:ext cx="1085850" cy="646331"/>
          </a:xfrm>
          <a:prstGeom prst="rect">
            <a:avLst/>
          </a:prstGeom>
          <a:solidFill>
            <a:schemeClr val="bg1"/>
          </a:solidFill>
        </p:spPr>
        <p:txBody>
          <a:bodyPr wrap="square" rtlCol="0">
            <a:spAutoFit/>
          </a:bodyPr>
          <a:lstStyle/>
          <a:p>
            <a:r>
              <a:rPr lang="en-US" dirty="0" smtClean="0"/>
              <a:t>Russian River</a:t>
            </a:r>
            <a:endParaRPr lang="en-US" dirty="0"/>
          </a:p>
        </p:txBody>
      </p:sp>
      <p:cxnSp>
        <p:nvCxnSpPr>
          <p:cNvPr id="7" name="Straight Arrow Connector 6"/>
          <p:cNvCxnSpPr/>
          <p:nvPr/>
        </p:nvCxnSpPr>
        <p:spPr>
          <a:xfrm flipH="1" flipV="1">
            <a:off x="1785938" y="2043113"/>
            <a:ext cx="1814512" cy="6499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693194" y="2846983"/>
            <a:ext cx="907256" cy="636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4838" y="4313352"/>
            <a:ext cx="1714500" cy="369332"/>
          </a:xfrm>
          <a:prstGeom prst="rect">
            <a:avLst/>
          </a:prstGeom>
          <a:solidFill>
            <a:schemeClr val="bg1"/>
          </a:solidFill>
        </p:spPr>
        <p:txBody>
          <a:bodyPr wrap="square" rtlCol="0">
            <a:spAutoFit/>
          </a:bodyPr>
          <a:lstStyle/>
          <a:p>
            <a:r>
              <a:rPr lang="en-US" dirty="0" smtClean="0"/>
              <a:t>Maacama Creek</a:t>
            </a:r>
            <a:endParaRPr lang="en-US" dirty="0"/>
          </a:p>
        </p:txBody>
      </p:sp>
      <p:cxnSp>
        <p:nvCxnSpPr>
          <p:cNvPr id="13" name="Straight Arrow Connector 12"/>
          <p:cNvCxnSpPr/>
          <p:nvPr/>
        </p:nvCxnSpPr>
        <p:spPr>
          <a:xfrm flipH="1" flipV="1">
            <a:off x="3600451" y="4186238"/>
            <a:ext cx="814387" cy="3133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053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P_FIGURES17.jpg"/>
          <p:cNvPicPr/>
          <p:nvPr/>
        </p:nvPicPr>
        <p:blipFill>
          <a:blip r:embed="rId2" cstate="print"/>
          <a:srcRect l="5722" t="7780" r="5662" b="4514"/>
          <a:stretch>
            <a:fillRect/>
          </a:stretch>
        </p:blipFill>
        <p:spPr>
          <a:xfrm>
            <a:off x="306070" y="109220"/>
            <a:ext cx="5274310" cy="6748780"/>
          </a:xfrm>
          <a:prstGeom prst="rect">
            <a:avLst/>
          </a:prstGeom>
        </p:spPr>
      </p:pic>
      <p:sp>
        <p:nvSpPr>
          <p:cNvPr id="3" name="TextBox 2"/>
          <p:cNvSpPr txBox="1"/>
          <p:nvPr/>
        </p:nvSpPr>
        <p:spPr>
          <a:xfrm>
            <a:off x="6029325" y="6015038"/>
            <a:ext cx="2743200" cy="461665"/>
          </a:xfrm>
          <a:prstGeom prst="rect">
            <a:avLst/>
          </a:prstGeom>
          <a:noFill/>
        </p:spPr>
        <p:txBody>
          <a:bodyPr wrap="square" rtlCol="0">
            <a:spAutoFit/>
          </a:bodyPr>
          <a:lstStyle/>
          <a:p>
            <a:r>
              <a:rPr lang="en-US" sz="2400" b="1" dirty="0" smtClean="0"/>
              <a:t>Morrison Creek</a:t>
            </a:r>
            <a:endParaRPr lang="en-US" sz="2400" b="1" dirty="0"/>
          </a:p>
        </p:txBody>
      </p:sp>
      <p:cxnSp>
        <p:nvCxnSpPr>
          <p:cNvPr id="5" name="Straight Arrow Connector 4"/>
          <p:cNvCxnSpPr/>
          <p:nvPr/>
        </p:nvCxnSpPr>
        <p:spPr>
          <a:xfrm flipH="1" flipV="1">
            <a:off x="4471989" y="5720492"/>
            <a:ext cx="1557336" cy="5890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829300" y="109220"/>
            <a:ext cx="2943225" cy="461665"/>
          </a:xfrm>
          <a:prstGeom prst="rect">
            <a:avLst/>
          </a:prstGeom>
          <a:noFill/>
        </p:spPr>
        <p:txBody>
          <a:bodyPr wrap="square" rtlCol="0">
            <a:spAutoFit/>
          </a:bodyPr>
          <a:lstStyle/>
          <a:p>
            <a:r>
              <a:rPr lang="en-US" sz="2400" b="1" dirty="0" smtClean="0"/>
              <a:t>Ukiah Valley subarea</a:t>
            </a:r>
            <a:endParaRPr lang="en-US" sz="2400" b="1" dirty="0"/>
          </a:p>
        </p:txBody>
      </p:sp>
      <p:pic>
        <p:nvPicPr>
          <p:cNvPr id="7" name="Picture 6" descr="ISRP_FIGURES45.jpg"/>
          <p:cNvPicPr>
            <a:picLocks noChangeAspect="1"/>
          </p:cNvPicPr>
          <p:nvPr/>
        </p:nvPicPr>
        <p:blipFill>
          <a:blip r:embed="rId3" cstate="print"/>
          <a:srcRect l="5425" t="8493" r="71372" b="67210"/>
          <a:stretch>
            <a:fillRect/>
          </a:stretch>
        </p:blipFill>
        <p:spPr>
          <a:xfrm>
            <a:off x="5829301" y="1621720"/>
            <a:ext cx="3157538" cy="3021717"/>
          </a:xfrm>
          <a:prstGeom prst="rect">
            <a:avLst/>
          </a:prstGeom>
        </p:spPr>
      </p:pic>
      <p:sp>
        <p:nvSpPr>
          <p:cNvPr id="4" name="TextBox 3"/>
          <p:cNvSpPr txBox="1"/>
          <p:nvPr/>
        </p:nvSpPr>
        <p:spPr>
          <a:xfrm>
            <a:off x="2734218" y="4101737"/>
            <a:ext cx="540203" cy="246221"/>
          </a:xfrm>
          <a:prstGeom prst="rect">
            <a:avLst/>
          </a:prstGeom>
          <a:noFill/>
        </p:spPr>
        <p:txBody>
          <a:bodyPr wrap="square" rtlCol="0">
            <a:spAutoFit/>
          </a:bodyPr>
          <a:lstStyle/>
          <a:p>
            <a:r>
              <a:rPr lang="en-US" sz="1000" dirty="0" smtClean="0"/>
              <a:t>Ukiah</a:t>
            </a:r>
            <a:endParaRPr lang="en-US" sz="1000" dirty="0"/>
          </a:p>
        </p:txBody>
      </p:sp>
    </p:spTree>
    <p:extLst>
      <p:ext uri="{BB962C8B-B14F-4D97-AF65-F5344CB8AC3E}">
        <p14:creationId xmlns:p14="http://schemas.microsoft.com/office/powerpoint/2010/main" val="202969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5" name="Picture 4" descr="figure 4-2-3.jpg"/>
          <p:cNvPicPr/>
          <p:nvPr/>
        </p:nvPicPr>
        <p:blipFill>
          <a:blip r:embed="rId3" cstate="print"/>
          <a:srcRect l="6479" r="7624" b="15986"/>
          <a:stretch>
            <a:fillRect/>
          </a:stretch>
        </p:blipFill>
        <p:spPr>
          <a:xfrm>
            <a:off x="4861184" y="0"/>
            <a:ext cx="4168515" cy="2688590"/>
          </a:xfrm>
          <a:prstGeom prst="rect">
            <a:avLst/>
          </a:prstGeom>
        </p:spPr>
      </p:pic>
      <p:sp>
        <p:nvSpPr>
          <p:cNvPr id="2" name="TextBox 1"/>
          <p:cNvSpPr txBox="1"/>
          <p:nvPr/>
        </p:nvSpPr>
        <p:spPr>
          <a:xfrm>
            <a:off x="4672013" y="5915025"/>
            <a:ext cx="3977582" cy="830997"/>
          </a:xfrm>
          <a:prstGeom prst="rect">
            <a:avLst/>
          </a:prstGeom>
          <a:noFill/>
        </p:spPr>
        <p:txBody>
          <a:bodyPr wrap="square" rtlCol="0">
            <a:spAutoFit/>
          </a:bodyPr>
          <a:lstStyle/>
          <a:p>
            <a:r>
              <a:rPr lang="en-US" sz="2400" b="1" dirty="0" smtClean="0"/>
              <a:t>Morrison Creek bedrock channel in summer</a:t>
            </a:r>
            <a:endParaRPr lang="en-US" sz="2400" b="1" dirty="0"/>
          </a:p>
        </p:txBody>
      </p:sp>
    </p:spTree>
    <p:extLst>
      <p:ext uri="{BB962C8B-B14F-4D97-AF65-F5344CB8AC3E}">
        <p14:creationId xmlns:p14="http://schemas.microsoft.com/office/powerpoint/2010/main" val="367251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3"/>
          <p:cNvPicPr>
            <a:picLocks noChangeAspect="1" noChangeArrowheads="1"/>
          </p:cNvPicPr>
          <p:nvPr/>
        </p:nvPicPr>
        <p:blipFill>
          <a:blip r:embed="rId2">
            <a:extLst>
              <a:ext uri="{28A0092B-C50C-407E-A947-70E740481C1C}">
                <a14:useLocalDpi xmlns:a14="http://schemas.microsoft.com/office/drawing/2010/main" val="0"/>
              </a:ext>
            </a:extLst>
          </a:blip>
          <a:srcRect t="8160"/>
          <a:stretch>
            <a:fillRect/>
          </a:stretch>
        </p:blipFill>
        <p:spPr bwMode="auto">
          <a:xfrm>
            <a:off x="1" y="0"/>
            <a:ext cx="5129212" cy="343058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100_1508"/>
          <p:cNvPicPr>
            <a:picLocks noChangeAspect="1" noChangeArrowheads="1"/>
          </p:cNvPicPr>
          <p:nvPr/>
        </p:nvPicPr>
        <p:blipFill>
          <a:blip r:embed="rId3">
            <a:extLst>
              <a:ext uri="{28A0092B-C50C-407E-A947-70E740481C1C}">
                <a14:useLocalDpi xmlns:a14="http://schemas.microsoft.com/office/drawing/2010/main" val="0"/>
              </a:ext>
            </a:extLst>
          </a:blip>
          <a:srcRect b="14635"/>
          <a:stretch>
            <a:fillRect/>
          </a:stretch>
        </p:blipFill>
        <p:spPr bwMode="auto">
          <a:xfrm>
            <a:off x="1" y="3830698"/>
            <a:ext cx="5129212" cy="302730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0"/>
            <a:ext cx="3657600" cy="3430588"/>
          </a:xfrm>
          <a:prstGeom prst="rect">
            <a:avLst/>
          </a:prstGeom>
        </p:spPr>
      </p:pic>
      <p:sp>
        <p:nvSpPr>
          <p:cNvPr id="2" name="TextBox 1"/>
          <p:cNvSpPr txBox="1"/>
          <p:nvPr/>
        </p:nvSpPr>
        <p:spPr>
          <a:xfrm>
            <a:off x="1" y="3430588"/>
            <a:ext cx="8943974" cy="400110"/>
          </a:xfrm>
          <a:prstGeom prst="rect">
            <a:avLst/>
          </a:prstGeom>
          <a:noFill/>
        </p:spPr>
        <p:txBody>
          <a:bodyPr wrap="square" rtlCol="0">
            <a:spAutoFit/>
          </a:bodyPr>
          <a:lstStyle/>
          <a:p>
            <a:r>
              <a:rPr lang="en-US" sz="2000" b="1" dirty="0" smtClean="0"/>
              <a:t>Alluvial fan channel in Morrison Creek watershed</a:t>
            </a:r>
            <a:endParaRPr lang="en-US" sz="2000" b="1" dirty="0"/>
          </a:p>
        </p:txBody>
      </p:sp>
      <p:sp>
        <p:nvSpPr>
          <p:cNvPr id="3" name="TextBox 2"/>
          <p:cNvSpPr txBox="1"/>
          <p:nvPr/>
        </p:nvSpPr>
        <p:spPr>
          <a:xfrm>
            <a:off x="5486400" y="4057651"/>
            <a:ext cx="3657600" cy="1569660"/>
          </a:xfrm>
          <a:prstGeom prst="rect">
            <a:avLst/>
          </a:prstGeom>
          <a:noFill/>
        </p:spPr>
        <p:txBody>
          <a:bodyPr wrap="square" rtlCol="0">
            <a:spAutoFit/>
          </a:bodyPr>
          <a:lstStyle/>
          <a:p>
            <a:r>
              <a:rPr lang="en-US" sz="2400" b="1" dirty="0" smtClean="0"/>
              <a:t>Stream flow infiltrating into alluvium on alluvial fan in Morrison Creek watershed</a:t>
            </a:r>
            <a:endParaRPr lang="en-US" sz="2400" b="1" dirty="0"/>
          </a:p>
        </p:txBody>
      </p:sp>
    </p:spTree>
    <p:extLst>
      <p:ext uri="{BB962C8B-B14F-4D97-AF65-F5344CB8AC3E}">
        <p14:creationId xmlns:p14="http://schemas.microsoft.com/office/powerpoint/2010/main" val="3346663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86528"/>
          </a:xfrm>
          <a:prstGeom prst="rect">
            <a:avLst/>
          </a:prstGeom>
          <a:noFill/>
        </p:spPr>
        <p:txBody>
          <a:bodyPr wrap="square" rtlCol="0">
            <a:spAutoFit/>
          </a:bodyPr>
          <a:lstStyle/>
          <a:p>
            <a:pPr algn="ctr"/>
            <a:r>
              <a:rPr lang="en-US" sz="2400" b="1" dirty="0"/>
              <a:t>Conceptual Model of Stream Flow Processes for the Russian River Watershed</a:t>
            </a:r>
          </a:p>
          <a:p>
            <a:endParaRPr lang="en-US" sz="2000" dirty="0" smtClean="0"/>
          </a:p>
          <a:p>
            <a:r>
              <a:rPr lang="en-US" sz="2000" dirty="0" smtClean="0"/>
              <a:t>Several features of creeks affect the interactions between surface and groundwater. </a:t>
            </a:r>
          </a:p>
          <a:p>
            <a:r>
              <a:rPr lang="en-US" sz="2000" dirty="0" smtClean="0"/>
              <a:t>This conceptual model uses the thickness and type of alluvial deposit and the degree of natural channel confinement to define surface and groundwater interactions.</a:t>
            </a:r>
          </a:p>
          <a:p>
            <a:endParaRPr lang="en-US" sz="2000" dirty="0"/>
          </a:p>
          <a:p>
            <a:r>
              <a:rPr lang="en-US" sz="2000" dirty="0" smtClean="0"/>
              <a:t>The conceptual model analyzes these features and defines 8 channel types:</a:t>
            </a:r>
          </a:p>
          <a:p>
            <a:pPr marL="285750" indent="-285750">
              <a:buFont typeface="Arial" panose="020B0604020202020204" pitchFamily="34" charset="0"/>
              <a:buChar char="•"/>
            </a:pPr>
            <a:r>
              <a:rPr lang="en-US" sz="2000" dirty="0" smtClean="0"/>
              <a:t>Colluvial channels</a:t>
            </a:r>
          </a:p>
          <a:p>
            <a:pPr marL="285750" indent="-285750">
              <a:buFont typeface="Arial" panose="020B0604020202020204" pitchFamily="34" charset="0"/>
              <a:buChar char="•"/>
            </a:pPr>
            <a:r>
              <a:rPr lang="en-US" sz="2000" dirty="0" smtClean="0"/>
              <a:t>Bedrock canyon channels</a:t>
            </a:r>
          </a:p>
          <a:p>
            <a:pPr marL="285750" indent="-285750">
              <a:buFont typeface="Arial" panose="020B0604020202020204" pitchFamily="34" charset="0"/>
              <a:buChar char="•"/>
            </a:pPr>
            <a:r>
              <a:rPr lang="en-US" sz="2000" dirty="0" smtClean="0"/>
              <a:t>Confined alluvial channels</a:t>
            </a:r>
          </a:p>
          <a:p>
            <a:pPr marL="285750" indent="-285750">
              <a:buFont typeface="Arial" panose="020B0604020202020204" pitchFamily="34" charset="0"/>
              <a:buChar char="•"/>
            </a:pPr>
            <a:r>
              <a:rPr lang="en-US" sz="2000" dirty="0" smtClean="0"/>
              <a:t>Semiconfined alluvial channels</a:t>
            </a:r>
          </a:p>
          <a:p>
            <a:pPr marL="285750" indent="-285750">
              <a:buFont typeface="Arial" panose="020B0604020202020204" pitchFamily="34" charset="0"/>
              <a:buChar char="•"/>
            </a:pPr>
            <a:r>
              <a:rPr lang="en-US" sz="2000" dirty="0" smtClean="0"/>
              <a:t>Dissected alluvium channels</a:t>
            </a:r>
          </a:p>
          <a:p>
            <a:pPr marL="285750" indent="-285750">
              <a:buFont typeface="Arial" panose="020B0604020202020204" pitchFamily="34" charset="0"/>
              <a:buChar char="•"/>
            </a:pPr>
            <a:r>
              <a:rPr lang="en-US" sz="2000" dirty="0" smtClean="0"/>
              <a:t>Alluvial fan channels</a:t>
            </a:r>
          </a:p>
          <a:p>
            <a:pPr marL="285750" indent="-285750">
              <a:buFont typeface="Arial" panose="020B0604020202020204" pitchFamily="34" charset="0"/>
              <a:buChar char="•"/>
            </a:pPr>
            <a:r>
              <a:rPr lang="en-US" sz="2000" dirty="0" smtClean="0"/>
              <a:t>Unconfined alluvial channels</a:t>
            </a:r>
          </a:p>
          <a:p>
            <a:pPr marL="285750" indent="-285750">
              <a:buFont typeface="Arial" panose="020B0604020202020204" pitchFamily="34" charset="0"/>
              <a:buChar char="•"/>
            </a:pPr>
            <a:r>
              <a:rPr lang="en-US" sz="2000" dirty="0" smtClean="0"/>
              <a:t>Regulated river channel</a:t>
            </a:r>
          </a:p>
          <a:p>
            <a:endParaRPr lang="en-US" sz="2000" dirty="0"/>
          </a:p>
          <a:p>
            <a:r>
              <a:rPr lang="en-US" sz="2000" dirty="0" smtClean="0"/>
              <a:t>The </a:t>
            </a:r>
            <a:r>
              <a:rPr lang="en-US" sz="2000" dirty="0"/>
              <a:t>conceptual </a:t>
            </a:r>
            <a:r>
              <a:rPr lang="en-US" sz="2000" dirty="0" smtClean="0"/>
              <a:t>model was applied </a:t>
            </a:r>
            <a:r>
              <a:rPr lang="en-US" sz="2000" dirty="0"/>
              <a:t>to the fish-bearing creeks in 8 subareas of the Russian River basin. </a:t>
            </a:r>
            <a:endParaRPr lang="en-US" sz="2000" dirty="0" smtClean="0"/>
          </a:p>
          <a:p>
            <a:endParaRPr lang="en-US" sz="2000" dirty="0"/>
          </a:p>
          <a:p>
            <a:r>
              <a:rPr lang="en-US" sz="2000" dirty="0" smtClean="0"/>
              <a:t>The </a:t>
            </a:r>
            <a:r>
              <a:rPr lang="en-US" sz="2000" dirty="0"/>
              <a:t>c</a:t>
            </a:r>
            <a:r>
              <a:rPr lang="en-US" sz="2000" dirty="0" smtClean="0"/>
              <a:t>hannel typology was developed by Scott Walls as part of his master thesis under the guidance of Dr. Kondolf and the ISRP. </a:t>
            </a:r>
          </a:p>
        </p:txBody>
      </p:sp>
    </p:spTree>
    <p:extLst>
      <p:ext uri="{BB962C8B-B14F-4D97-AF65-F5344CB8AC3E}">
        <p14:creationId xmlns:p14="http://schemas.microsoft.com/office/powerpoint/2010/main" val="2420309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5-10-27 026.JPG"/>
          <p:cNvPicPr/>
          <p:nvPr/>
        </p:nvPicPr>
        <p:blipFill>
          <a:blip r:embed="rId2" cstate="print"/>
          <a:srcRect t="15366"/>
          <a:stretch>
            <a:fillRect/>
          </a:stretch>
        </p:blipFill>
        <p:spPr>
          <a:xfrm>
            <a:off x="0" y="0"/>
            <a:ext cx="5946140" cy="4462780"/>
          </a:xfrm>
          <a:prstGeom prst="rect">
            <a:avLst/>
          </a:prstGeom>
        </p:spPr>
      </p:pic>
      <p:pic>
        <p:nvPicPr>
          <p:cNvPr id="6" name="Picture 5" descr="IMG_3457 11_17_08"/>
          <p:cNvPicPr/>
          <p:nvPr/>
        </p:nvPicPr>
        <p:blipFill>
          <a:blip r:embed="rId3" cstate="print"/>
          <a:srcRect l="15715"/>
          <a:stretch>
            <a:fillRect/>
          </a:stretch>
        </p:blipFill>
        <p:spPr bwMode="auto">
          <a:xfrm>
            <a:off x="4648200" y="3505200"/>
            <a:ext cx="4495800" cy="3352800"/>
          </a:xfrm>
          <a:prstGeom prst="rect">
            <a:avLst/>
          </a:prstGeom>
          <a:noFill/>
          <a:ln w="9525">
            <a:noFill/>
            <a:miter lim="800000"/>
            <a:headEnd/>
            <a:tailEnd/>
          </a:ln>
        </p:spPr>
      </p:pic>
      <p:cxnSp>
        <p:nvCxnSpPr>
          <p:cNvPr id="5" name="Straight Arrow Connector 4"/>
          <p:cNvCxnSpPr/>
          <p:nvPr/>
        </p:nvCxnSpPr>
        <p:spPr>
          <a:xfrm flipH="1" flipV="1">
            <a:off x="6896100" y="4191318"/>
            <a:ext cx="1228725" cy="1520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rotWithShape="1">
          <a:blip r:embed="rId4" cstate="print">
            <a:extLst>
              <a:ext uri="{28A0092B-C50C-407E-A947-70E740481C1C}">
                <a14:useLocalDpi xmlns:a14="http://schemas.microsoft.com/office/drawing/2010/main" val="0"/>
              </a:ext>
            </a:extLst>
          </a:blip>
          <a:srcRect l="8602" t="7252" r="8336" b="13266"/>
          <a:stretch/>
        </p:blipFill>
        <p:spPr bwMode="auto">
          <a:xfrm>
            <a:off x="6443662" y="183516"/>
            <a:ext cx="2567940" cy="2443162"/>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0" y="4462780"/>
            <a:ext cx="4400550" cy="707886"/>
          </a:xfrm>
          <a:prstGeom prst="rect">
            <a:avLst/>
          </a:prstGeom>
          <a:noFill/>
        </p:spPr>
        <p:txBody>
          <a:bodyPr wrap="square" rtlCol="0">
            <a:spAutoFit/>
          </a:bodyPr>
          <a:lstStyle/>
          <a:p>
            <a:r>
              <a:rPr lang="en-US" sz="2000" b="1" dirty="0" smtClean="0"/>
              <a:t>Alluvial fan/Unconfined alluvial channel Morrison Creek watershed</a:t>
            </a:r>
            <a:endParaRPr lang="en-US" sz="2000" b="1" dirty="0"/>
          </a:p>
        </p:txBody>
      </p:sp>
      <p:sp>
        <p:nvSpPr>
          <p:cNvPr id="4" name="TextBox 3"/>
          <p:cNvSpPr txBox="1"/>
          <p:nvPr/>
        </p:nvSpPr>
        <p:spPr>
          <a:xfrm>
            <a:off x="0" y="5288340"/>
            <a:ext cx="4529138" cy="1569660"/>
          </a:xfrm>
          <a:prstGeom prst="rect">
            <a:avLst/>
          </a:prstGeom>
          <a:noFill/>
        </p:spPr>
        <p:txBody>
          <a:bodyPr wrap="square" rtlCol="0">
            <a:spAutoFit/>
          </a:bodyPr>
          <a:lstStyle/>
          <a:p>
            <a:r>
              <a:rPr lang="en-US" sz="2400" b="1" dirty="0" smtClean="0"/>
              <a:t>Stream flow going subterranean into alluvium.  Arrow shows direction of flow. River stage is low</a:t>
            </a:r>
            <a:endParaRPr lang="en-US" sz="2400" b="1" dirty="0"/>
          </a:p>
        </p:txBody>
      </p:sp>
      <p:sp>
        <p:nvSpPr>
          <p:cNvPr id="8" name="TextBox 7"/>
          <p:cNvSpPr txBox="1"/>
          <p:nvPr/>
        </p:nvSpPr>
        <p:spPr>
          <a:xfrm>
            <a:off x="4886325" y="3657600"/>
            <a:ext cx="1728788" cy="369332"/>
          </a:xfrm>
          <a:prstGeom prst="rect">
            <a:avLst/>
          </a:prstGeom>
          <a:noFill/>
        </p:spPr>
        <p:txBody>
          <a:bodyPr wrap="square" rtlCol="0">
            <a:spAutoFit/>
          </a:bodyPr>
          <a:lstStyle/>
          <a:p>
            <a:r>
              <a:rPr lang="en-US" dirty="0" smtClean="0">
                <a:solidFill>
                  <a:schemeClr val="bg1"/>
                </a:solidFill>
              </a:rPr>
              <a:t>Russian River</a:t>
            </a:r>
            <a:endParaRPr lang="en-US" dirty="0">
              <a:solidFill>
                <a:schemeClr val="bg1"/>
              </a:solidFill>
            </a:endParaRPr>
          </a:p>
        </p:txBody>
      </p:sp>
    </p:spTree>
    <p:extLst>
      <p:ext uri="{BB962C8B-B14F-4D97-AF65-F5344CB8AC3E}">
        <p14:creationId xmlns:p14="http://schemas.microsoft.com/office/powerpoint/2010/main" val="3676220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2886076" y="6211669"/>
            <a:ext cx="4657725" cy="646331"/>
          </a:xfrm>
          <a:prstGeom prst="rect">
            <a:avLst/>
          </a:prstGeom>
          <a:solidFill>
            <a:schemeClr val="bg1"/>
          </a:solidFill>
        </p:spPr>
        <p:txBody>
          <a:bodyPr wrap="square" rtlCol="0">
            <a:spAutoFit/>
          </a:bodyPr>
          <a:lstStyle/>
          <a:p>
            <a:r>
              <a:rPr lang="en-US" dirty="0" smtClean="0"/>
              <a:t>Delta of Morrison Creek at confluence with regulated Russian River channel</a:t>
            </a:r>
            <a:endParaRPr lang="en-US" dirty="0"/>
          </a:p>
        </p:txBody>
      </p:sp>
    </p:spTree>
    <p:extLst>
      <p:ext uri="{BB962C8B-B14F-4D97-AF65-F5344CB8AC3E}">
        <p14:creationId xmlns:p14="http://schemas.microsoft.com/office/powerpoint/2010/main" val="3261449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15752462"/>
              </p:ext>
            </p:extLst>
          </p:nvPr>
        </p:nvGraphicFramePr>
        <p:xfrm>
          <a:off x="0" y="0"/>
          <a:ext cx="9198591" cy="6619014"/>
        </p:xfrm>
        <a:graphic>
          <a:graphicData uri="http://schemas.openxmlformats.org/drawingml/2006/table">
            <a:tbl>
              <a:tblPr firstRow="1" firstCol="1" bandRow="1">
                <a:tableStyleId>{5C22544A-7EE6-4342-B048-85BDC9FD1C3A}</a:tableStyleId>
              </a:tblPr>
              <a:tblGrid>
                <a:gridCol w="848581"/>
                <a:gridCol w="665894"/>
                <a:gridCol w="701149"/>
                <a:gridCol w="984776"/>
                <a:gridCol w="1222747"/>
                <a:gridCol w="1871331"/>
                <a:gridCol w="921487"/>
                <a:gridCol w="1006548"/>
                <a:gridCol w="976078"/>
              </a:tblGrid>
              <a:tr h="1341783">
                <a:tc>
                  <a:txBody>
                    <a:bodyPr/>
                    <a:lstStyle/>
                    <a:p>
                      <a:pPr marL="0" marR="0" algn="l">
                        <a:lnSpc>
                          <a:spcPct val="115000"/>
                        </a:lnSpc>
                        <a:spcBef>
                          <a:spcPts val="0"/>
                        </a:spcBef>
                        <a:spcAft>
                          <a:spcPts val="0"/>
                        </a:spcAft>
                      </a:pPr>
                      <a:r>
                        <a:rPr lang="en-US" sz="1400" dirty="0">
                          <a:solidFill>
                            <a:schemeClr val="tx1"/>
                          </a:solidFill>
                          <a:effectLst/>
                        </a:rPr>
                        <a:t>Channel Type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300" dirty="0">
                          <a:solidFill>
                            <a:schemeClr val="tx1"/>
                          </a:solidFill>
                          <a:effectLst/>
                        </a:rPr>
                        <a:t>Size of Alluvial Deposit</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Channel Slope Classes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dirty="0">
                          <a:solidFill>
                            <a:schemeClr val="tx1"/>
                          </a:solidFill>
                          <a:effectLst/>
                        </a:rPr>
                        <a:t>Months of Continuous Stream </a:t>
                      </a:r>
                      <a:r>
                        <a:rPr lang="en-US" sz="1400" dirty="0" smtClean="0">
                          <a:solidFill>
                            <a:schemeClr val="tx1"/>
                          </a:solidFill>
                          <a:effectLst/>
                        </a:rPr>
                        <a:t>Flow</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Water Temperature in Summer</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Types of Human Use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Resiliency to Drought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Effects of Main Stem Stage Fluctuations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300" dirty="0" smtClean="0">
                          <a:solidFill>
                            <a:schemeClr val="tx1"/>
                          </a:solidFill>
                          <a:effectLst/>
                        </a:rPr>
                        <a:t>Vulnerability to Bank Erosion</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7262">
                <a:tc>
                  <a:txBody>
                    <a:bodyPr/>
                    <a:lstStyle/>
                    <a:p>
                      <a:pPr marL="0" marR="0" algn="ctr">
                        <a:lnSpc>
                          <a:spcPct val="115000"/>
                        </a:lnSpc>
                        <a:spcBef>
                          <a:spcPts val="0"/>
                        </a:spcBef>
                        <a:spcAft>
                          <a:spcPts val="0"/>
                        </a:spcAft>
                      </a:pPr>
                      <a:r>
                        <a:rPr lang="en-US" sz="1450" dirty="0">
                          <a:solidFill>
                            <a:schemeClr val="tx1"/>
                          </a:solidFill>
                          <a:effectLst/>
                        </a:rPr>
                        <a:t>Colluvial (COL)</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none</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&gt;8</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&lt;6</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Dry soon after rain.</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On-stream dams</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Dry most of the time--no resiliency</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N/A</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Low</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96348">
                <a:tc>
                  <a:txBody>
                    <a:bodyPr/>
                    <a:lstStyle/>
                    <a:p>
                      <a:pPr marL="0" marR="0" algn="ctr">
                        <a:lnSpc>
                          <a:spcPct val="115000"/>
                        </a:lnSpc>
                        <a:spcBef>
                          <a:spcPts val="0"/>
                        </a:spcBef>
                        <a:spcAft>
                          <a:spcPts val="0"/>
                        </a:spcAft>
                      </a:pPr>
                      <a:r>
                        <a:rPr lang="en-US" sz="1450" dirty="0">
                          <a:solidFill>
                            <a:schemeClr val="tx1"/>
                          </a:solidFill>
                          <a:effectLst/>
                        </a:rPr>
                        <a:t>Bedrock Canyon (BRK)</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none</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0-1, 1-2, 2-4, 4-8, &gt;8</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12</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Cool when groundwater fed and has riparian canopy</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On-stream dams, direct diversions, wells for agriculture and rural residential uses.</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High</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N/A</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None</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96348">
                <a:tc>
                  <a:txBody>
                    <a:bodyPr/>
                    <a:lstStyle/>
                    <a:p>
                      <a:pPr marL="0" marR="0" algn="ctr">
                        <a:lnSpc>
                          <a:spcPct val="115000"/>
                        </a:lnSpc>
                        <a:spcBef>
                          <a:spcPts val="0"/>
                        </a:spcBef>
                        <a:spcAft>
                          <a:spcPts val="0"/>
                        </a:spcAft>
                      </a:pPr>
                      <a:r>
                        <a:rPr lang="en-US" sz="1450" dirty="0">
                          <a:solidFill>
                            <a:schemeClr val="tx1"/>
                          </a:solidFill>
                          <a:effectLst/>
                        </a:rPr>
                        <a:t>Confined Alluvial (CON)</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small</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0-1, 1-2, 2-4</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6-12</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Cool when groundwater fed, sensitive to riparian canopy</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On-stream dams, direct diversions to off-stream storage for agriculture and residential uses</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Moderate</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Low</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Low</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94522">
                <a:tc>
                  <a:txBody>
                    <a:bodyPr/>
                    <a:lstStyle/>
                    <a:p>
                      <a:pPr marL="0" marR="0" algn="ctr">
                        <a:lnSpc>
                          <a:spcPct val="115000"/>
                        </a:lnSpc>
                        <a:spcBef>
                          <a:spcPts val="0"/>
                        </a:spcBef>
                        <a:spcAft>
                          <a:spcPts val="0"/>
                        </a:spcAft>
                      </a:pPr>
                      <a:r>
                        <a:rPr lang="en-US" sz="1450" dirty="0" smtClean="0">
                          <a:solidFill>
                            <a:schemeClr val="tx1"/>
                          </a:solidFill>
                          <a:effectLst/>
                        </a:rPr>
                        <a:t>Semi</a:t>
                      </a:r>
                    </a:p>
                    <a:p>
                      <a:pPr marL="0" marR="0" algn="ctr">
                        <a:lnSpc>
                          <a:spcPct val="115000"/>
                        </a:lnSpc>
                        <a:spcBef>
                          <a:spcPts val="0"/>
                        </a:spcBef>
                        <a:spcAft>
                          <a:spcPts val="0"/>
                        </a:spcAft>
                      </a:pPr>
                      <a:r>
                        <a:rPr lang="en-US" sz="1450" dirty="0" smtClean="0">
                          <a:solidFill>
                            <a:schemeClr val="tx1"/>
                          </a:solidFill>
                          <a:effectLst/>
                        </a:rPr>
                        <a:t>confined </a:t>
                      </a:r>
                      <a:r>
                        <a:rPr lang="en-US" sz="1450" dirty="0">
                          <a:solidFill>
                            <a:schemeClr val="tx1"/>
                          </a:solidFill>
                          <a:effectLst/>
                        </a:rPr>
                        <a:t>Alluvial (SEM)</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medium</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0-1, 1-2, 2-4</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10-12</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Cool when groundwater fed, sensitive to canopy cover and pool depth</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Direct diversions, wells in floodplain, floodplain development, direct diversion into off-stream ponds for agriculture or residential uses.</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Moderate, depends on alluvial deposit thickness</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Vulnerable if no grade control at confluence with main stem.</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50" dirty="0">
                          <a:solidFill>
                            <a:schemeClr val="tx1"/>
                          </a:solidFill>
                          <a:effectLst/>
                        </a:rPr>
                        <a:t>Medium</a:t>
                      </a:r>
                      <a:endParaRPr lang="en-US" sz="14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753743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 y="967042"/>
          <a:ext cx="9144002" cy="5917662"/>
        </p:xfrm>
        <a:graphic>
          <a:graphicData uri="http://schemas.openxmlformats.org/drawingml/2006/table">
            <a:tbl>
              <a:tblPr firstRow="1" firstCol="1" bandRow="1">
                <a:tableStyleId>{5C22544A-7EE6-4342-B048-85BDC9FD1C3A}</a:tableStyleId>
              </a:tblPr>
              <a:tblGrid>
                <a:gridCol w="885824"/>
                <a:gridCol w="757239"/>
                <a:gridCol w="572563"/>
                <a:gridCol w="773646"/>
                <a:gridCol w="1433876"/>
                <a:gridCol w="1934789"/>
                <a:gridCol w="957263"/>
                <a:gridCol w="907315"/>
                <a:gridCol w="921487"/>
              </a:tblGrid>
              <a:tr h="1884482">
                <a:tc>
                  <a:txBody>
                    <a:bodyPr/>
                    <a:lstStyle/>
                    <a:p>
                      <a:pPr marL="0" marR="0" algn="ctr">
                        <a:lnSpc>
                          <a:spcPct val="115000"/>
                        </a:lnSpc>
                        <a:spcBef>
                          <a:spcPts val="0"/>
                        </a:spcBef>
                        <a:spcAft>
                          <a:spcPts val="0"/>
                        </a:spcAft>
                      </a:pPr>
                      <a:r>
                        <a:rPr lang="en-US" sz="1400" b="1" dirty="0">
                          <a:solidFill>
                            <a:schemeClr val="tx1"/>
                          </a:solidFill>
                          <a:effectLst/>
                        </a:rPr>
                        <a:t>Dissected Alluvium (DIS)</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medium</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0-1, 1-2, 2-4</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8-12</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Variable temperatures sensitive to surface water/groundwater interactions and riparian canopy</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On-stream reservoirs, direct diversions to off-stream storage, wells in floodplain for agriculture and residential uses.</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Variable</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Low</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Medium</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97968">
                <a:tc>
                  <a:txBody>
                    <a:bodyPr/>
                    <a:lstStyle/>
                    <a:p>
                      <a:pPr marL="0" marR="0" algn="ctr">
                        <a:lnSpc>
                          <a:spcPct val="115000"/>
                        </a:lnSpc>
                        <a:spcBef>
                          <a:spcPts val="0"/>
                        </a:spcBef>
                        <a:spcAft>
                          <a:spcPts val="0"/>
                        </a:spcAft>
                      </a:pPr>
                      <a:r>
                        <a:rPr lang="en-US" sz="1400" b="1" dirty="0">
                          <a:solidFill>
                            <a:schemeClr val="tx1"/>
                          </a:solidFill>
                          <a:effectLst/>
                        </a:rPr>
                        <a:t>Alluvial Fan (FAN)</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mediu</a:t>
                      </a:r>
                      <a:r>
                        <a:rPr lang="en-US" sz="1300" b="0" dirty="0">
                          <a:solidFill>
                            <a:schemeClr val="tx1"/>
                          </a:solidFill>
                          <a:effectLst/>
                        </a:rPr>
                        <a:t>m or large</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0-1, 1-2, 2-4</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5-9</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Warm, poorly </a:t>
                      </a:r>
                      <a:r>
                        <a:rPr lang="en-US" sz="1400" b="0" dirty="0" smtClean="0">
                          <a:solidFill>
                            <a:schemeClr val="tx1"/>
                          </a:solidFill>
                          <a:effectLst/>
                        </a:rPr>
                        <a:t>shaded</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Wells, winter direct diversion into off-stream storage for agriculture.</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Low</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Vulnerable</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High</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21785">
                <a:tc>
                  <a:txBody>
                    <a:bodyPr/>
                    <a:lstStyle/>
                    <a:p>
                      <a:pPr marL="0" marR="0" algn="ctr">
                        <a:lnSpc>
                          <a:spcPct val="115000"/>
                        </a:lnSpc>
                        <a:spcBef>
                          <a:spcPts val="0"/>
                        </a:spcBef>
                        <a:spcAft>
                          <a:spcPts val="0"/>
                        </a:spcAft>
                      </a:pPr>
                      <a:r>
                        <a:rPr lang="en-US" sz="1300" b="1" dirty="0">
                          <a:solidFill>
                            <a:schemeClr val="tx1"/>
                          </a:solidFill>
                          <a:effectLst/>
                        </a:rPr>
                        <a:t>Unconfined Alluvial (UNC)</a:t>
                      </a:r>
                      <a:endParaRPr lang="en-US"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large</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0-1</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300" b="0" dirty="0">
                          <a:solidFill>
                            <a:schemeClr val="tx1"/>
                          </a:solidFill>
                          <a:effectLst/>
                        </a:rPr>
                        <a:t>No gages </a:t>
                      </a:r>
                    </a:p>
                    <a:p>
                      <a:pPr marL="0" marR="0" algn="ctr">
                        <a:lnSpc>
                          <a:spcPct val="115000"/>
                        </a:lnSpc>
                        <a:spcBef>
                          <a:spcPts val="0"/>
                        </a:spcBef>
                        <a:spcAft>
                          <a:spcPts val="0"/>
                        </a:spcAft>
                      </a:pPr>
                      <a:r>
                        <a:rPr lang="en-US" sz="1300" b="0" dirty="0">
                          <a:solidFill>
                            <a:schemeClr val="tx1"/>
                          </a:solidFill>
                          <a:effectLst/>
                        </a:rPr>
                        <a:t>3-12 estimated</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Variable temperatures, sensitive to surface water/groundwater interactions and riparian canopy.</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Most extreme effects – gravel mining, channelization, wells, on-stream reservoirs, direct diversions into off-stream reservoirs, floodplain development for agriculture and residences.</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Low, depends on location relative to regulated channel</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Very vulnerable</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High</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53624">
                <a:tc>
                  <a:txBody>
                    <a:bodyPr/>
                    <a:lstStyle/>
                    <a:p>
                      <a:pPr marL="0" marR="0" algn="ctr">
                        <a:lnSpc>
                          <a:spcPct val="115000"/>
                        </a:lnSpc>
                        <a:spcBef>
                          <a:spcPts val="0"/>
                        </a:spcBef>
                        <a:spcAft>
                          <a:spcPts val="0"/>
                        </a:spcAft>
                      </a:pPr>
                      <a:r>
                        <a:rPr lang="en-US" sz="1400" b="1" dirty="0">
                          <a:solidFill>
                            <a:schemeClr val="tx1"/>
                          </a:solidFill>
                          <a:effectLst/>
                        </a:rPr>
                        <a:t>Regulated (REG)</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smtClean="0">
                          <a:solidFill>
                            <a:schemeClr val="tx1"/>
                          </a:solidFill>
                          <a:effectLst/>
                        </a:rPr>
                        <a:t>large</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0-1</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12</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0" dirty="0">
                          <a:solidFill>
                            <a:schemeClr val="tx1"/>
                          </a:solidFill>
                          <a:effectLst/>
                        </a:rPr>
                        <a:t>Warm</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dirty="0">
                          <a:solidFill>
                            <a:schemeClr val="tx1"/>
                          </a:solidFill>
                          <a:effectLst/>
                        </a:rPr>
                        <a:t>Most extreme effects – gravel mining, channelization, wells, floodplain development, large on-stream reservoir.</a:t>
                      </a: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733425" algn="l"/>
                        </a:tabLst>
                      </a:pPr>
                      <a:r>
                        <a:rPr lang="en-US" sz="1400" b="0" dirty="0">
                          <a:solidFill>
                            <a:schemeClr val="tx1"/>
                          </a:solidFill>
                          <a:effectLst/>
                        </a:rPr>
                        <a:t>High</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733425" algn="l"/>
                        </a:tabLst>
                      </a:pPr>
                      <a:r>
                        <a:rPr lang="en-US" sz="1400" b="0" dirty="0">
                          <a:solidFill>
                            <a:schemeClr val="tx1"/>
                          </a:solidFill>
                          <a:effectLst/>
                        </a:rPr>
                        <a:t>N/A</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733425" algn="l"/>
                        </a:tabLst>
                      </a:pPr>
                      <a:r>
                        <a:rPr lang="en-US" sz="1400" b="0" dirty="0">
                          <a:solidFill>
                            <a:schemeClr val="tx1"/>
                          </a:solidFill>
                          <a:effectLst/>
                        </a:rPr>
                        <a:t>High</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258766047"/>
              </p:ext>
            </p:extLst>
          </p:nvPr>
        </p:nvGraphicFramePr>
        <p:xfrm>
          <a:off x="-2" y="0"/>
          <a:ext cx="9144005" cy="967042"/>
        </p:xfrm>
        <a:graphic>
          <a:graphicData uri="http://schemas.openxmlformats.org/drawingml/2006/table">
            <a:tbl>
              <a:tblPr firstRow="1" firstCol="1" bandRow="1">
                <a:tableStyleId>{5C22544A-7EE6-4342-B048-85BDC9FD1C3A}</a:tableStyleId>
              </a:tblPr>
              <a:tblGrid>
                <a:gridCol w="900113"/>
                <a:gridCol w="714376"/>
                <a:gridCol w="657224"/>
                <a:gridCol w="717562"/>
                <a:gridCol w="1433876"/>
                <a:gridCol w="1730953"/>
                <a:gridCol w="978757"/>
                <a:gridCol w="965350"/>
                <a:gridCol w="1045794"/>
              </a:tblGrid>
              <a:tr h="957263">
                <a:tc>
                  <a:txBody>
                    <a:bodyPr/>
                    <a:lstStyle/>
                    <a:p>
                      <a:pPr marL="0" marR="0" algn="l">
                        <a:lnSpc>
                          <a:spcPct val="115000"/>
                        </a:lnSpc>
                        <a:spcBef>
                          <a:spcPts val="0"/>
                        </a:spcBef>
                        <a:spcAft>
                          <a:spcPts val="0"/>
                        </a:spcAft>
                      </a:pPr>
                      <a:r>
                        <a:rPr lang="en-US" sz="1400" dirty="0">
                          <a:solidFill>
                            <a:schemeClr val="tx1"/>
                          </a:solidFill>
                          <a:effectLst/>
                        </a:rPr>
                        <a:t>Channel Type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300" dirty="0">
                          <a:solidFill>
                            <a:schemeClr val="tx1"/>
                          </a:solidFill>
                          <a:effectLst/>
                        </a:rPr>
                        <a:t>Size of Alluvial Deposit</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300" dirty="0">
                          <a:solidFill>
                            <a:schemeClr val="tx1"/>
                          </a:solidFill>
                          <a:effectLst/>
                        </a:rPr>
                        <a:t>Channel Slope Classes   (%)</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1400" dirty="0">
                          <a:solidFill>
                            <a:schemeClr val="tx1"/>
                          </a:solidFill>
                          <a:effectLst/>
                        </a:rPr>
                        <a:t>Months of </a:t>
                      </a:r>
                      <a:r>
                        <a:rPr lang="en-US" sz="1400" dirty="0" smtClean="0">
                          <a:solidFill>
                            <a:schemeClr val="tx1"/>
                          </a:solidFill>
                          <a:effectLst/>
                        </a:rPr>
                        <a:t>Stream Flow</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Water Temperature in Summer</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Types of Human Use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Resiliency to Drought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300" dirty="0">
                          <a:solidFill>
                            <a:schemeClr val="tx1"/>
                          </a:solidFill>
                          <a:effectLst/>
                        </a:rPr>
                        <a:t>Effects of Main Stem Stage Fluctuations</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300" dirty="0">
                          <a:solidFill>
                            <a:schemeClr val="tx1"/>
                          </a:solidFill>
                          <a:effectLst/>
                        </a:rPr>
                        <a:t>Vulnerability to Bank Erosion</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28" marR="41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11344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4104"/>
          <a:stretch/>
        </p:blipFill>
        <p:spPr>
          <a:xfrm>
            <a:off x="-2558" y="279369"/>
            <a:ext cx="2703129" cy="120700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4130" r="11772"/>
          <a:stretch/>
        </p:blipFill>
        <p:spPr>
          <a:xfrm>
            <a:off x="3061384" y="1495721"/>
            <a:ext cx="3064024" cy="548640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3946" r="11948"/>
          <a:stretch/>
        </p:blipFill>
        <p:spPr>
          <a:xfrm>
            <a:off x="6042528" y="1497263"/>
            <a:ext cx="2998442" cy="5486400"/>
          </a:xfrm>
          <a:prstGeom prst="rect">
            <a:avLst/>
          </a:prstGeom>
        </p:spPr>
      </p:pic>
      <p:pic>
        <p:nvPicPr>
          <p:cNvPr id="2" name="Picture 1" descr="ChinookDistribution.jpg"/>
          <p:cNvPicPr>
            <a:picLocks noChangeAspect="1"/>
          </p:cNvPicPr>
          <p:nvPr/>
        </p:nvPicPr>
        <p:blipFill rotWithShape="1">
          <a:blip r:embed="rId6" cstate="print"/>
          <a:srcRect l="12374" r="9902"/>
          <a:stretch/>
        </p:blipFill>
        <p:spPr>
          <a:xfrm>
            <a:off x="-2558" y="1481184"/>
            <a:ext cx="3114726" cy="5486400"/>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6430" t="22442" r="4016" b="23757"/>
          <a:stretch/>
        </p:blipFill>
        <p:spPr bwMode="auto">
          <a:xfrm>
            <a:off x="3087448" y="252647"/>
            <a:ext cx="2625770" cy="1097280"/>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t="9979" b="12091"/>
          <a:stretch/>
        </p:blipFill>
        <p:spPr bwMode="auto">
          <a:xfrm>
            <a:off x="6153318" y="106947"/>
            <a:ext cx="2572367" cy="1371600"/>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1571224" y="1596980"/>
            <a:ext cx="1129348" cy="646331"/>
          </a:xfrm>
          <a:prstGeom prst="rect">
            <a:avLst/>
          </a:prstGeom>
          <a:noFill/>
        </p:spPr>
        <p:txBody>
          <a:bodyPr wrap="square" rtlCol="0">
            <a:spAutoFit/>
          </a:bodyPr>
          <a:lstStyle/>
          <a:p>
            <a:r>
              <a:rPr lang="en-US" dirty="0" smtClean="0"/>
              <a:t>Chinook salmon</a:t>
            </a:r>
            <a:endParaRPr lang="en-US" dirty="0"/>
          </a:p>
        </p:txBody>
      </p:sp>
      <p:sp>
        <p:nvSpPr>
          <p:cNvPr id="9" name="TextBox 8"/>
          <p:cNvSpPr txBox="1"/>
          <p:nvPr/>
        </p:nvSpPr>
        <p:spPr>
          <a:xfrm>
            <a:off x="4520486" y="1495721"/>
            <a:ext cx="888642" cy="646331"/>
          </a:xfrm>
          <a:prstGeom prst="rect">
            <a:avLst/>
          </a:prstGeom>
          <a:noFill/>
        </p:spPr>
        <p:txBody>
          <a:bodyPr wrap="square" rtlCol="0">
            <a:spAutoFit/>
          </a:bodyPr>
          <a:lstStyle/>
          <a:p>
            <a:r>
              <a:rPr lang="en-US" dirty="0" smtClean="0"/>
              <a:t>Coho salmon</a:t>
            </a:r>
            <a:endParaRPr lang="en-US" dirty="0"/>
          </a:p>
        </p:txBody>
      </p:sp>
      <p:sp>
        <p:nvSpPr>
          <p:cNvPr id="10" name="TextBox 9"/>
          <p:cNvSpPr txBox="1"/>
          <p:nvPr/>
        </p:nvSpPr>
        <p:spPr>
          <a:xfrm>
            <a:off x="7791718" y="1700011"/>
            <a:ext cx="1249251" cy="646331"/>
          </a:xfrm>
          <a:prstGeom prst="rect">
            <a:avLst/>
          </a:prstGeom>
          <a:noFill/>
        </p:spPr>
        <p:txBody>
          <a:bodyPr wrap="square" rtlCol="0">
            <a:spAutoFit/>
          </a:bodyPr>
          <a:lstStyle/>
          <a:p>
            <a:r>
              <a:rPr lang="en-US" dirty="0" smtClean="0"/>
              <a:t>Steelhead trout</a:t>
            </a:r>
            <a:endParaRPr lang="en-US" dirty="0"/>
          </a:p>
        </p:txBody>
      </p:sp>
    </p:spTree>
    <p:extLst>
      <p:ext uri="{BB962C8B-B14F-4D97-AF65-F5344CB8AC3E}">
        <p14:creationId xmlns:p14="http://schemas.microsoft.com/office/powerpoint/2010/main" val="3651360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extLst>
              <p:ext uri="{D42A27DB-BD31-4B8C-83A1-F6EECF244321}">
                <p14:modId xmlns:p14="http://schemas.microsoft.com/office/powerpoint/2010/main" val="1628587364"/>
              </p:ext>
            </p:extLst>
          </p:nvPr>
        </p:nvGraphicFramePr>
        <p:xfrm>
          <a:off x="90153" y="5"/>
          <a:ext cx="9053847" cy="6297761"/>
        </p:xfrm>
        <a:graphic>
          <a:graphicData uri="http://schemas.openxmlformats.org/drawingml/2006/table">
            <a:tbl>
              <a:tblPr firstRow="1" bandRow="1">
                <a:tableStyleId>{2D5ABB26-0587-4C30-8999-92F81FD0307C}</a:tableStyleId>
              </a:tblPr>
              <a:tblGrid>
                <a:gridCol w="1137720">
                  <a:extLst>
                    <a:ext uri="{9D8B030D-6E8A-4147-A177-3AD203B41FA5}">
                      <a16:colId xmlns="" xmlns:a16="http://schemas.microsoft.com/office/drawing/2014/main" val="20000"/>
                    </a:ext>
                  </a:extLst>
                </a:gridCol>
                <a:gridCol w="898198">
                  <a:extLst>
                    <a:ext uri="{9D8B030D-6E8A-4147-A177-3AD203B41FA5}">
                      <a16:colId xmlns="" xmlns:a16="http://schemas.microsoft.com/office/drawing/2014/main" val="20001"/>
                    </a:ext>
                  </a:extLst>
                </a:gridCol>
                <a:gridCol w="4263453">
                  <a:extLst>
                    <a:ext uri="{9D8B030D-6E8A-4147-A177-3AD203B41FA5}">
                      <a16:colId xmlns="" xmlns:a16="http://schemas.microsoft.com/office/drawing/2014/main" val="20002"/>
                    </a:ext>
                  </a:extLst>
                </a:gridCol>
                <a:gridCol w="299399">
                  <a:extLst>
                    <a:ext uri="{9D8B030D-6E8A-4147-A177-3AD203B41FA5}">
                      <a16:colId xmlns="" xmlns:a16="http://schemas.microsoft.com/office/drawing/2014/main" val="20003"/>
                    </a:ext>
                  </a:extLst>
                </a:gridCol>
                <a:gridCol w="299399">
                  <a:extLst>
                    <a:ext uri="{9D8B030D-6E8A-4147-A177-3AD203B41FA5}">
                      <a16:colId xmlns="" xmlns:a16="http://schemas.microsoft.com/office/drawing/2014/main" val="20004"/>
                    </a:ext>
                  </a:extLst>
                </a:gridCol>
                <a:gridCol w="419160">
                  <a:extLst>
                    <a:ext uri="{9D8B030D-6E8A-4147-A177-3AD203B41FA5}">
                      <a16:colId xmlns="" xmlns:a16="http://schemas.microsoft.com/office/drawing/2014/main" val="20005"/>
                    </a:ext>
                  </a:extLst>
                </a:gridCol>
                <a:gridCol w="419160">
                  <a:extLst>
                    <a:ext uri="{9D8B030D-6E8A-4147-A177-3AD203B41FA5}">
                      <a16:colId xmlns="" xmlns:a16="http://schemas.microsoft.com/office/drawing/2014/main" val="20006"/>
                    </a:ext>
                  </a:extLst>
                </a:gridCol>
                <a:gridCol w="239519">
                  <a:extLst>
                    <a:ext uri="{9D8B030D-6E8A-4147-A177-3AD203B41FA5}">
                      <a16:colId xmlns="" xmlns:a16="http://schemas.microsoft.com/office/drawing/2014/main" val="20007"/>
                    </a:ext>
                  </a:extLst>
                </a:gridCol>
                <a:gridCol w="359280">
                  <a:extLst>
                    <a:ext uri="{9D8B030D-6E8A-4147-A177-3AD203B41FA5}">
                      <a16:colId xmlns="" xmlns:a16="http://schemas.microsoft.com/office/drawing/2014/main" val="20008"/>
                    </a:ext>
                  </a:extLst>
                </a:gridCol>
                <a:gridCol w="419160">
                  <a:extLst>
                    <a:ext uri="{9D8B030D-6E8A-4147-A177-3AD203B41FA5}">
                      <a16:colId xmlns="" xmlns:a16="http://schemas.microsoft.com/office/drawing/2014/main" val="20009"/>
                    </a:ext>
                  </a:extLst>
                </a:gridCol>
                <a:gridCol w="299399">
                  <a:extLst>
                    <a:ext uri="{9D8B030D-6E8A-4147-A177-3AD203B41FA5}">
                      <a16:colId xmlns="" xmlns:a16="http://schemas.microsoft.com/office/drawing/2014/main" val="20010"/>
                    </a:ext>
                  </a:extLst>
                </a:gridCol>
              </a:tblGrid>
              <a:tr h="1082800">
                <a:tc>
                  <a:txBody>
                    <a:bodyPr/>
                    <a:lstStyle/>
                    <a:p>
                      <a:pPr>
                        <a:lnSpc>
                          <a:spcPct val="100000"/>
                        </a:lnSpc>
                      </a:pPr>
                      <a:endParaRPr sz="1400" dirty="0">
                        <a:latin typeface="Times New Roman"/>
                        <a:cs typeface="Times New Roman"/>
                      </a:endParaRPr>
                    </a:p>
                    <a:p>
                      <a:pPr marL="408305">
                        <a:lnSpc>
                          <a:spcPct val="100000"/>
                        </a:lnSpc>
                        <a:spcBef>
                          <a:spcPts val="969"/>
                        </a:spcBef>
                      </a:pPr>
                      <a:r>
                        <a:rPr sz="1400" b="1" dirty="0">
                          <a:latin typeface="Times New Roman"/>
                          <a:cs typeface="Times New Roman"/>
                        </a:rPr>
                        <a:t>Species</a:t>
                      </a:r>
                      <a:endParaRPr sz="14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endParaRPr sz="1400" dirty="0">
                        <a:latin typeface="Times New Roman"/>
                        <a:cs typeface="Times New Roman"/>
                      </a:endParaRPr>
                    </a:p>
                    <a:p>
                      <a:pPr marL="65405">
                        <a:lnSpc>
                          <a:spcPct val="100000"/>
                        </a:lnSpc>
                        <a:spcBef>
                          <a:spcPts val="969"/>
                        </a:spcBef>
                      </a:pPr>
                      <a:r>
                        <a:rPr sz="1400" b="1" spc="-5" dirty="0">
                          <a:latin typeface="Times New Roman"/>
                          <a:cs typeface="Times New Roman"/>
                        </a:rPr>
                        <a:t>Timing</a:t>
                      </a:r>
                      <a:endParaRPr sz="1400" dirty="0">
                        <a:latin typeface="Times New Roman"/>
                        <a:cs typeface="Times New Roman"/>
                      </a:endParaRPr>
                    </a:p>
                  </a:txBody>
                  <a:tcPr marL="0" marR="0" marT="0" marB="0">
                    <a:lnL w="6096">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spcBef>
                          <a:spcPts val="30"/>
                        </a:spcBef>
                      </a:pPr>
                      <a:endParaRPr sz="1400" dirty="0">
                        <a:latin typeface="Times New Roman"/>
                        <a:cs typeface="Times New Roman"/>
                      </a:endParaRPr>
                    </a:p>
                    <a:p>
                      <a:pPr marL="1277620" marR="187960" indent="-1082040" algn="ctr">
                        <a:lnSpc>
                          <a:spcPts val="1380"/>
                        </a:lnSpc>
                      </a:pPr>
                      <a:r>
                        <a:rPr sz="1400" b="1" dirty="0">
                          <a:latin typeface="Times New Roman"/>
                          <a:cs typeface="Times New Roman"/>
                        </a:rPr>
                        <a:t>Habitat Requirements: Channel Slope, Flow</a:t>
                      </a:r>
                      <a:endParaRPr lang="en-US" sz="1400" b="1" spc="-105" dirty="0">
                        <a:latin typeface="Times New Roman"/>
                        <a:cs typeface="Times New Roman"/>
                      </a:endParaRPr>
                    </a:p>
                    <a:p>
                      <a:pPr marL="1277620" marR="187960" indent="-1082040" algn="ctr">
                        <a:lnSpc>
                          <a:spcPts val="1380"/>
                        </a:lnSpc>
                      </a:pPr>
                      <a:r>
                        <a:rPr sz="1400" b="1" dirty="0">
                          <a:latin typeface="Times New Roman"/>
                          <a:cs typeface="Times New Roman"/>
                        </a:rPr>
                        <a:t>Conditions,  Complexity of</a:t>
                      </a:r>
                      <a:r>
                        <a:rPr sz="1400" b="1" spc="-105" dirty="0">
                          <a:latin typeface="Times New Roman"/>
                          <a:cs typeface="Times New Roman"/>
                        </a:rPr>
                        <a:t> </a:t>
                      </a:r>
                      <a:r>
                        <a:rPr sz="1400" b="1" dirty="0">
                          <a:latin typeface="Times New Roman"/>
                          <a:cs typeface="Times New Roman"/>
                        </a:rPr>
                        <a:t>Channel</a:t>
                      </a:r>
                      <a:endParaRPr sz="14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marL="149860">
                        <a:lnSpc>
                          <a:spcPct val="100000"/>
                        </a:lnSpc>
                        <a:spcBef>
                          <a:spcPts val="455"/>
                        </a:spcBef>
                      </a:pPr>
                      <a:r>
                        <a:rPr sz="1200" b="1" dirty="0">
                          <a:latin typeface="Times New Roman"/>
                          <a:cs typeface="Times New Roman"/>
                        </a:rPr>
                        <a:t>Co</a:t>
                      </a:r>
                      <a:r>
                        <a:rPr sz="1200" b="1" spc="-5" dirty="0">
                          <a:latin typeface="Times New Roman"/>
                          <a:cs typeface="Times New Roman"/>
                        </a:rPr>
                        <a:t>ll</a:t>
                      </a:r>
                      <a:r>
                        <a:rPr sz="1200" b="1" spc="-10" dirty="0">
                          <a:latin typeface="Times New Roman"/>
                          <a:cs typeface="Times New Roman"/>
                        </a:rPr>
                        <a:t>u</a:t>
                      </a:r>
                      <a:r>
                        <a:rPr sz="1200" b="1" dirty="0">
                          <a:latin typeface="Times New Roman"/>
                          <a:cs typeface="Times New Roman"/>
                        </a:rPr>
                        <a:t>v</a:t>
                      </a:r>
                      <a:r>
                        <a:rPr sz="1200" b="1" spc="-5" dirty="0">
                          <a:latin typeface="Times New Roman"/>
                          <a:cs typeface="Times New Roman"/>
                        </a:rPr>
                        <a:t>i</a:t>
                      </a:r>
                      <a:r>
                        <a:rPr sz="1200" b="1" dirty="0">
                          <a:latin typeface="Times New Roman"/>
                          <a:cs typeface="Times New Roman"/>
                        </a:rPr>
                        <a:t>al</a:t>
                      </a:r>
                      <a:endParaRPr sz="1200" dirty="0">
                        <a:latin typeface="Times New Roman"/>
                        <a:cs typeface="Times New Roman"/>
                      </a:endParaRPr>
                    </a:p>
                  </a:txBody>
                  <a:tcPr marL="0" marR="0" marT="0" marB="0" vert="vert27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marL="167005">
                        <a:lnSpc>
                          <a:spcPct val="100000"/>
                        </a:lnSpc>
                        <a:spcBef>
                          <a:spcPts val="455"/>
                        </a:spcBef>
                      </a:pPr>
                      <a:r>
                        <a:rPr sz="1200" b="1" spc="-5" dirty="0">
                          <a:latin typeface="Times New Roman"/>
                          <a:cs typeface="Times New Roman"/>
                        </a:rPr>
                        <a:t>Bedr</a:t>
                      </a:r>
                      <a:r>
                        <a:rPr sz="1200" b="1" dirty="0">
                          <a:latin typeface="Times New Roman"/>
                          <a:cs typeface="Times New Roman"/>
                        </a:rPr>
                        <a:t>o</a:t>
                      </a:r>
                      <a:r>
                        <a:rPr sz="1200" b="1" spc="-5" dirty="0">
                          <a:latin typeface="Times New Roman"/>
                          <a:cs typeface="Times New Roman"/>
                        </a:rPr>
                        <a:t>c</a:t>
                      </a:r>
                      <a:r>
                        <a:rPr sz="1200" b="1" dirty="0">
                          <a:latin typeface="Times New Roman"/>
                          <a:cs typeface="Times New Roman"/>
                        </a:rPr>
                        <a:t>k</a:t>
                      </a:r>
                      <a:endParaRPr sz="1200" dirty="0">
                        <a:latin typeface="Times New Roman"/>
                        <a:cs typeface="Times New Roman"/>
                      </a:endParaRPr>
                    </a:p>
                  </a:txBody>
                  <a:tcPr marL="0" marR="0" marT="0" marB="0" vert="vert27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marL="195580" marR="137795" indent="-49530">
                        <a:lnSpc>
                          <a:spcPts val="1180"/>
                        </a:lnSpc>
                        <a:spcBef>
                          <a:spcPts val="509"/>
                        </a:spcBef>
                      </a:pPr>
                      <a:r>
                        <a:rPr sz="1200" b="1" dirty="0">
                          <a:latin typeface="Times New Roman"/>
                          <a:cs typeface="Times New Roman"/>
                        </a:rPr>
                        <a:t>C</a:t>
                      </a:r>
                      <a:r>
                        <a:rPr sz="1200" b="1" spc="-5" dirty="0">
                          <a:latin typeface="Times New Roman"/>
                          <a:cs typeface="Times New Roman"/>
                        </a:rPr>
                        <a:t>o</a:t>
                      </a:r>
                      <a:r>
                        <a:rPr sz="1200" b="1" dirty="0">
                          <a:latin typeface="Times New Roman"/>
                          <a:cs typeface="Times New Roman"/>
                        </a:rPr>
                        <a:t>nfined a</a:t>
                      </a:r>
                      <a:r>
                        <a:rPr sz="1200" b="1" spc="-5" dirty="0">
                          <a:latin typeface="Times New Roman"/>
                          <a:cs typeface="Times New Roman"/>
                        </a:rPr>
                        <a:t>ll</a:t>
                      </a:r>
                      <a:r>
                        <a:rPr sz="1200" b="1" dirty="0">
                          <a:latin typeface="Times New Roman"/>
                          <a:cs typeface="Times New Roman"/>
                        </a:rPr>
                        <a:t>uv</a:t>
                      </a:r>
                      <a:r>
                        <a:rPr sz="1200" b="1" spc="-5" dirty="0">
                          <a:latin typeface="Times New Roman"/>
                          <a:cs typeface="Times New Roman"/>
                        </a:rPr>
                        <a:t>i</a:t>
                      </a:r>
                      <a:r>
                        <a:rPr sz="1200" b="1" dirty="0">
                          <a:latin typeface="Times New Roman"/>
                          <a:cs typeface="Times New Roman"/>
                        </a:rPr>
                        <a:t>al</a:t>
                      </a:r>
                      <a:endParaRPr sz="1200" dirty="0">
                        <a:latin typeface="Times New Roman"/>
                        <a:cs typeface="Times New Roman"/>
                      </a:endParaRPr>
                    </a:p>
                  </a:txBody>
                  <a:tcPr marL="0" marR="0" marT="0" marB="0" vert="vert27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marL="195580" marR="21590" indent="-166370">
                        <a:lnSpc>
                          <a:spcPts val="1180"/>
                        </a:lnSpc>
                        <a:spcBef>
                          <a:spcPts val="509"/>
                        </a:spcBef>
                      </a:pPr>
                      <a:r>
                        <a:rPr sz="1200" b="1" spc="-5" dirty="0">
                          <a:latin typeface="Times New Roman"/>
                          <a:cs typeface="Times New Roman"/>
                        </a:rPr>
                        <a:t>Semiconfined </a:t>
                      </a:r>
                      <a:r>
                        <a:rPr sz="1200" b="1" dirty="0">
                          <a:latin typeface="Times New Roman"/>
                          <a:cs typeface="Times New Roman"/>
                        </a:rPr>
                        <a:t>a</a:t>
                      </a:r>
                      <a:r>
                        <a:rPr sz="1200" b="1" spc="-5" dirty="0">
                          <a:latin typeface="Times New Roman"/>
                          <a:cs typeface="Times New Roman"/>
                        </a:rPr>
                        <a:t>ll</a:t>
                      </a:r>
                      <a:r>
                        <a:rPr sz="1200" b="1" dirty="0">
                          <a:latin typeface="Times New Roman"/>
                          <a:cs typeface="Times New Roman"/>
                        </a:rPr>
                        <a:t>uv</a:t>
                      </a:r>
                      <a:r>
                        <a:rPr sz="1200" b="1" spc="-5" dirty="0">
                          <a:latin typeface="Times New Roman"/>
                          <a:cs typeface="Times New Roman"/>
                        </a:rPr>
                        <a:t>i</a:t>
                      </a:r>
                      <a:r>
                        <a:rPr sz="1200" b="1" dirty="0">
                          <a:latin typeface="Times New Roman"/>
                          <a:cs typeface="Times New Roman"/>
                        </a:rPr>
                        <a:t>al</a:t>
                      </a:r>
                      <a:endParaRPr sz="1200" dirty="0">
                        <a:latin typeface="Times New Roman"/>
                        <a:cs typeface="Times New Roman"/>
                      </a:endParaRPr>
                    </a:p>
                  </a:txBody>
                  <a:tcPr marL="0" marR="0" marT="0" marB="0" vert="vert27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L="77470">
                        <a:lnSpc>
                          <a:spcPct val="100000"/>
                        </a:lnSpc>
                        <a:spcBef>
                          <a:spcPts val="455"/>
                        </a:spcBef>
                      </a:pPr>
                      <a:r>
                        <a:rPr sz="1200" b="1" dirty="0">
                          <a:latin typeface="Times New Roman"/>
                          <a:cs typeface="Times New Roman"/>
                        </a:rPr>
                        <a:t>A</a:t>
                      </a:r>
                      <a:r>
                        <a:rPr sz="1200" b="1" spc="-5" dirty="0">
                          <a:latin typeface="Times New Roman"/>
                          <a:cs typeface="Times New Roman"/>
                        </a:rPr>
                        <a:t>ll</a:t>
                      </a:r>
                      <a:r>
                        <a:rPr sz="1200" b="1" dirty="0">
                          <a:latin typeface="Times New Roman"/>
                          <a:cs typeface="Times New Roman"/>
                        </a:rPr>
                        <a:t>uv</a:t>
                      </a:r>
                      <a:r>
                        <a:rPr sz="1200" b="1" spc="-5" dirty="0">
                          <a:latin typeface="Times New Roman"/>
                          <a:cs typeface="Times New Roman"/>
                        </a:rPr>
                        <a:t>i</a:t>
                      </a:r>
                      <a:r>
                        <a:rPr sz="1200" b="1" dirty="0">
                          <a:latin typeface="Times New Roman"/>
                          <a:cs typeface="Times New Roman"/>
                        </a:rPr>
                        <a:t>al</a:t>
                      </a:r>
                      <a:r>
                        <a:rPr sz="1200" b="1" spc="-10" dirty="0">
                          <a:latin typeface="Times New Roman"/>
                          <a:cs typeface="Times New Roman"/>
                        </a:rPr>
                        <a:t> </a:t>
                      </a:r>
                      <a:r>
                        <a:rPr sz="1200" b="1" spc="-5" dirty="0">
                          <a:latin typeface="Times New Roman"/>
                          <a:cs typeface="Times New Roman"/>
                        </a:rPr>
                        <a:t>f</a:t>
                      </a:r>
                      <a:r>
                        <a:rPr sz="1200" b="1" dirty="0">
                          <a:latin typeface="Times New Roman"/>
                          <a:cs typeface="Times New Roman"/>
                        </a:rPr>
                        <a:t>an</a:t>
                      </a:r>
                      <a:endParaRPr sz="1200" dirty="0">
                        <a:latin typeface="Times New Roman"/>
                        <a:cs typeface="Times New Roman"/>
                      </a:endParaRPr>
                    </a:p>
                  </a:txBody>
                  <a:tcPr marL="0" marR="0" marT="0" marB="0" vert="vert27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marL="156845" marR="135255" indent="-14604">
                        <a:lnSpc>
                          <a:spcPts val="1180"/>
                        </a:lnSpc>
                        <a:spcBef>
                          <a:spcPts val="509"/>
                        </a:spcBef>
                      </a:pPr>
                      <a:r>
                        <a:rPr sz="1200" b="1" dirty="0">
                          <a:latin typeface="Times New Roman"/>
                          <a:cs typeface="Times New Roman"/>
                        </a:rPr>
                        <a:t>Dissect</a:t>
                      </a:r>
                      <a:r>
                        <a:rPr sz="1200" b="1" spc="-10" dirty="0">
                          <a:latin typeface="Times New Roman"/>
                          <a:cs typeface="Times New Roman"/>
                        </a:rPr>
                        <a:t>e</a:t>
                      </a:r>
                      <a:r>
                        <a:rPr sz="1200" b="1" dirty="0">
                          <a:latin typeface="Times New Roman"/>
                          <a:cs typeface="Times New Roman"/>
                        </a:rPr>
                        <a:t>d a</a:t>
                      </a:r>
                      <a:r>
                        <a:rPr sz="1200" b="1" spc="-5" dirty="0">
                          <a:latin typeface="Times New Roman"/>
                          <a:cs typeface="Times New Roman"/>
                        </a:rPr>
                        <a:t>ll</a:t>
                      </a:r>
                      <a:r>
                        <a:rPr sz="1200" b="1" dirty="0">
                          <a:latin typeface="Times New Roman"/>
                          <a:cs typeface="Times New Roman"/>
                        </a:rPr>
                        <a:t>uv</a:t>
                      </a:r>
                      <a:r>
                        <a:rPr sz="1200" b="1" spc="-5" dirty="0">
                          <a:latin typeface="Times New Roman"/>
                          <a:cs typeface="Times New Roman"/>
                        </a:rPr>
                        <a:t>i</a:t>
                      </a:r>
                      <a:r>
                        <a:rPr sz="1200" b="1" dirty="0">
                          <a:latin typeface="Times New Roman"/>
                          <a:cs typeface="Times New Roman"/>
                        </a:rPr>
                        <a:t>um</a:t>
                      </a:r>
                      <a:endParaRPr sz="1200" dirty="0">
                        <a:latin typeface="Times New Roman"/>
                        <a:cs typeface="Times New Roman"/>
                      </a:endParaRPr>
                    </a:p>
                  </a:txBody>
                  <a:tcPr marL="0" marR="0" marT="0" marB="0" vert="vert27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marL="195580" marR="75565" indent="-113664">
                        <a:lnSpc>
                          <a:spcPts val="1180"/>
                        </a:lnSpc>
                        <a:spcBef>
                          <a:spcPts val="515"/>
                        </a:spcBef>
                      </a:pPr>
                      <a:r>
                        <a:rPr sz="1200" b="1" dirty="0">
                          <a:latin typeface="Times New Roman"/>
                          <a:cs typeface="Times New Roman"/>
                        </a:rPr>
                        <a:t>Un</a:t>
                      </a:r>
                      <a:r>
                        <a:rPr sz="1200" b="1" spc="-10" dirty="0">
                          <a:latin typeface="Times New Roman"/>
                          <a:cs typeface="Times New Roman"/>
                        </a:rPr>
                        <a:t>c</a:t>
                      </a:r>
                      <a:r>
                        <a:rPr sz="1200" b="1" dirty="0">
                          <a:latin typeface="Times New Roman"/>
                          <a:cs typeface="Times New Roman"/>
                        </a:rPr>
                        <a:t>onfi</a:t>
                      </a:r>
                      <a:r>
                        <a:rPr sz="1200" b="1" spc="-10" dirty="0">
                          <a:latin typeface="Times New Roman"/>
                          <a:cs typeface="Times New Roman"/>
                        </a:rPr>
                        <a:t>n</a:t>
                      </a:r>
                      <a:r>
                        <a:rPr sz="1200" b="1" dirty="0">
                          <a:latin typeface="Times New Roman"/>
                          <a:cs typeface="Times New Roman"/>
                        </a:rPr>
                        <a:t>ed a</a:t>
                      </a:r>
                      <a:r>
                        <a:rPr sz="1200" b="1" spc="-5" dirty="0">
                          <a:latin typeface="Times New Roman"/>
                          <a:cs typeface="Times New Roman"/>
                        </a:rPr>
                        <a:t>ll</a:t>
                      </a:r>
                      <a:r>
                        <a:rPr sz="1200" b="1" dirty="0">
                          <a:latin typeface="Times New Roman"/>
                          <a:cs typeface="Times New Roman"/>
                        </a:rPr>
                        <a:t>uv</a:t>
                      </a:r>
                      <a:r>
                        <a:rPr sz="1200" b="1" spc="-5" dirty="0">
                          <a:latin typeface="Times New Roman"/>
                          <a:cs typeface="Times New Roman"/>
                        </a:rPr>
                        <a:t>i</a:t>
                      </a:r>
                      <a:r>
                        <a:rPr sz="1200" b="1" dirty="0">
                          <a:latin typeface="Times New Roman"/>
                          <a:cs typeface="Times New Roman"/>
                        </a:rPr>
                        <a:t>al</a:t>
                      </a:r>
                      <a:endParaRPr sz="1200" dirty="0">
                        <a:latin typeface="Times New Roman"/>
                        <a:cs typeface="Times New Roman"/>
                      </a:endParaRPr>
                    </a:p>
                  </a:txBody>
                  <a:tcPr marL="0" marR="0" marT="0" marB="0" vert="vert27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marL="121920">
                        <a:lnSpc>
                          <a:spcPct val="100000"/>
                        </a:lnSpc>
                        <a:spcBef>
                          <a:spcPts val="455"/>
                        </a:spcBef>
                      </a:pPr>
                      <a:r>
                        <a:rPr sz="1200" b="1" spc="-5" dirty="0">
                          <a:latin typeface="Times New Roman"/>
                          <a:cs typeface="Times New Roman"/>
                        </a:rPr>
                        <a:t>Reg</a:t>
                      </a:r>
                      <a:r>
                        <a:rPr sz="1200" b="1" dirty="0">
                          <a:latin typeface="Times New Roman"/>
                          <a:cs typeface="Times New Roman"/>
                        </a:rPr>
                        <a:t>u</a:t>
                      </a:r>
                      <a:r>
                        <a:rPr sz="1200" b="1" spc="-5" dirty="0">
                          <a:latin typeface="Times New Roman"/>
                          <a:cs typeface="Times New Roman"/>
                        </a:rPr>
                        <a:t>lated</a:t>
                      </a:r>
                      <a:endParaRPr sz="1200" dirty="0">
                        <a:latin typeface="Times New Roman"/>
                        <a:cs typeface="Times New Roman"/>
                      </a:endParaRPr>
                    </a:p>
                  </a:txBody>
                  <a:tcPr marL="0" marR="0" marT="0" marB="0" vert="vert27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 xmlns:a16="http://schemas.microsoft.com/office/drawing/2014/main" val="10000"/>
                  </a:ext>
                </a:extLst>
              </a:tr>
              <a:tr h="227691">
                <a:tc gridSpan="2">
                  <a:txBody>
                    <a:bodyPr/>
                    <a:lstStyle/>
                    <a:p>
                      <a:pPr marL="65405">
                        <a:lnSpc>
                          <a:spcPct val="100000"/>
                        </a:lnSpc>
                        <a:spcBef>
                          <a:spcPts val="35"/>
                        </a:spcBef>
                      </a:pPr>
                      <a:r>
                        <a:rPr sz="1400" b="1" dirty="0">
                          <a:latin typeface="Times New Roman"/>
                          <a:cs typeface="Times New Roman"/>
                        </a:rPr>
                        <a:t>Adult</a:t>
                      </a:r>
                      <a:r>
                        <a:rPr sz="1400" b="1" spc="-100" dirty="0">
                          <a:latin typeface="Times New Roman"/>
                          <a:cs typeface="Times New Roman"/>
                        </a:rPr>
                        <a:t> </a:t>
                      </a:r>
                      <a:r>
                        <a:rPr sz="1400" b="1" dirty="0">
                          <a:latin typeface="Times New Roman"/>
                          <a:cs typeface="Times New Roman"/>
                        </a:rPr>
                        <a:t>Migration</a:t>
                      </a:r>
                      <a:endParaRPr sz="14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hMerge="1">
                  <a:txBody>
                    <a:bodyPr/>
                    <a:lstStyle/>
                    <a:p>
                      <a:endParaRPr/>
                    </a:p>
                  </a:txBody>
                  <a:tcPr marL="0" marR="0" marT="0" marB="0"/>
                </a:tc>
                <a:tc>
                  <a:txBody>
                    <a:bodyPr/>
                    <a:lstStyle/>
                    <a:p>
                      <a:endParaRPr sz="14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2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2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2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2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endParaRPr sz="12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2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2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2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 xmlns:a16="http://schemas.microsoft.com/office/drawing/2014/main" val="10001"/>
                  </a:ext>
                </a:extLst>
              </a:tr>
              <a:tr h="202047">
                <a:tc>
                  <a:txBody>
                    <a:bodyPr/>
                    <a:lstStyle/>
                    <a:p>
                      <a:pPr marL="408305">
                        <a:lnSpc>
                          <a:spcPts val="1405"/>
                        </a:lnSpc>
                      </a:pPr>
                      <a:r>
                        <a:rPr sz="1400" dirty="0">
                          <a:latin typeface="Times New Roman"/>
                          <a:cs typeface="Times New Roman"/>
                        </a:rPr>
                        <a:t>Chinook</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R="134620" algn="r">
                        <a:lnSpc>
                          <a:spcPts val="1405"/>
                        </a:lnSpc>
                      </a:pPr>
                      <a:r>
                        <a:rPr sz="1400" dirty="0">
                          <a:latin typeface="Times New Roman"/>
                          <a:cs typeface="Times New Roman"/>
                        </a:rPr>
                        <a:t>Sept-Dec</a:t>
                      </a: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L="65405">
                        <a:lnSpc>
                          <a:spcPts val="1345"/>
                        </a:lnSpc>
                      </a:pPr>
                      <a:r>
                        <a:rPr sz="1400" dirty="0">
                          <a:latin typeface="Times New Roman"/>
                          <a:cs typeface="Times New Roman"/>
                        </a:rPr>
                        <a:t>0-1%; sufficient stream flow and</a:t>
                      </a:r>
                      <a:r>
                        <a:rPr sz="1400" spc="-110" dirty="0">
                          <a:latin typeface="Times New Roman"/>
                          <a:cs typeface="Times New Roman"/>
                        </a:rPr>
                        <a:t> </a:t>
                      </a:r>
                      <a:r>
                        <a:rPr sz="1400" dirty="0">
                          <a:latin typeface="Times New Roman"/>
                          <a:cs typeface="Times New Roman"/>
                        </a:rPr>
                        <a:t>depth</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solidFill>
                      <a:srgbClr val="7E7E7E"/>
                    </a:solidFill>
                  </a:tcPr>
                </a:tc>
                <a:tc>
                  <a:txBody>
                    <a:bodyPr/>
                    <a:lstStyle/>
                    <a:p>
                      <a:endParaRPr sz="1100" dirty="0">
                        <a:latin typeface="Times New Roman"/>
                        <a:cs typeface="Times New Roman"/>
                      </a:endParaRPr>
                    </a:p>
                  </a:txBody>
                  <a:tcPr marL="0" marR="0" marT="0" marB="0">
                    <a:lnL w="6095" cap="flat" cmpd="sng" algn="ctr">
                      <a:solidFill>
                        <a:srgbClr val="000000"/>
                      </a:solidFill>
                      <a:prstDash val="solid"/>
                      <a:round/>
                      <a:headEnd type="none" w="med" len="med"/>
                      <a:tailEnd type="none" w="med" len="med"/>
                    </a:lnL>
                    <a:lnT w="6096" cap="flat" cmpd="sng" algn="ctr">
                      <a:solidFill>
                        <a:srgbClr val="000000"/>
                      </a:solidFill>
                      <a:prstDash val="solid"/>
                      <a:round/>
                      <a:headEnd type="none" w="med" len="med"/>
                      <a:tailEnd type="none" w="med" len="med"/>
                    </a:lnT>
                    <a:solidFill>
                      <a:srgbClr val="000000"/>
                    </a:solidFill>
                  </a:tcPr>
                </a:tc>
                <a:extLst>
                  <a:ext uri="{0D108BD9-81ED-4DB2-BD59-A6C34878D82A}">
                    <a16:rowId xmlns="" xmlns:a16="http://schemas.microsoft.com/office/drawing/2014/main" val="10002"/>
                  </a:ext>
                </a:extLst>
              </a:tr>
              <a:tr h="202047">
                <a:tc>
                  <a:txBody>
                    <a:bodyPr/>
                    <a:lstStyle/>
                    <a:p>
                      <a:pPr marL="408305">
                        <a:lnSpc>
                          <a:spcPts val="1410"/>
                        </a:lnSpc>
                      </a:pPr>
                      <a:r>
                        <a:rPr sz="1400" dirty="0">
                          <a:latin typeface="Times New Roman"/>
                          <a:cs typeface="Times New Roman"/>
                        </a:rPr>
                        <a:t>Coho</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R="159385" algn="r">
                        <a:lnSpc>
                          <a:spcPts val="1410"/>
                        </a:lnSpc>
                      </a:pPr>
                      <a:r>
                        <a:rPr sz="1400" dirty="0">
                          <a:latin typeface="Times New Roman"/>
                          <a:cs typeface="Times New Roman"/>
                        </a:rPr>
                        <a:t>Nov-Jan</a:t>
                      </a: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L="65405">
                        <a:lnSpc>
                          <a:spcPts val="1410"/>
                        </a:lnSpc>
                      </a:pPr>
                      <a:r>
                        <a:rPr sz="1400" dirty="0">
                          <a:latin typeface="Times New Roman"/>
                          <a:cs typeface="Times New Roman"/>
                        </a:rPr>
                        <a:t>0-3%; sufficient stream flow and</a:t>
                      </a:r>
                      <a:r>
                        <a:rPr sz="1400" spc="-110" dirty="0">
                          <a:latin typeface="Times New Roman"/>
                          <a:cs typeface="Times New Roman"/>
                        </a:rPr>
                        <a:t> </a:t>
                      </a:r>
                      <a:r>
                        <a:rPr sz="1400" dirty="0">
                          <a:latin typeface="Times New Roman"/>
                          <a:cs typeface="Times New Roman"/>
                        </a:rPr>
                        <a:t>depth</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solidFill>
                      <a:srgbClr val="7E7E7E"/>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solidFill>
                      <a:srgbClr val="7E7E7E"/>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cap="flat" cmpd="sng" algn="ctr">
                      <a:solidFill>
                        <a:srgbClr val="000000"/>
                      </a:solidFill>
                      <a:prstDash val="solid"/>
                      <a:round/>
                      <a:headEnd type="none" w="med" len="med"/>
                      <a:tailEnd type="none" w="med" len="med"/>
                    </a:lnL>
                    <a:solidFill>
                      <a:srgbClr val="000000"/>
                    </a:solidFill>
                  </a:tcPr>
                </a:tc>
                <a:extLst>
                  <a:ext uri="{0D108BD9-81ED-4DB2-BD59-A6C34878D82A}">
                    <a16:rowId xmlns="" xmlns:a16="http://schemas.microsoft.com/office/drawing/2014/main" val="10003"/>
                  </a:ext>
                </a:extLst>
              </a:tr>
              <a:tr h="202047">
                <a:tc>
                  <a:txBody>
                    <a:bodyPr/>
                    <a:lstStyle/>
                    <a:p>
                      <a:pPr marL="408305">
                        <a:lnSpc>
                          <a:spcPts val="1405"/>
                        </a:lnSpc>
                      </a:pPr>
                      <a:r>
                        <a:rPr sz="1400" spc="-5" dirty="0">
                          <a:latin typeface="Times New Roman"/>
                          <a:cs typeface="Times New Roman"/>
                        </a:rPr>
                        <a:t>Steelhead</a:t>
                      </a:r>
                      <a:endParaRPr sz="14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R="172085" algn="r">
                        <a:lnSpc>
                          <a:spcPts val="1405"/>
                        </a:lnSpc>
                      </a:pPr>
                      <a:r>
                        <a:rPr sz="1400" dirty="0">
                          <a:latin typeface="Times New Roman"/>
                          <a:cs typeface="Times New Roman"/>
                        </a:rPr>
                        <a:t>J</a:t>
                      </a:r>
                      <a:r>
                        <a:rPr sz="1400" spc="-5" dirty="0">
                          <a:latin typeface="Times New Roman"/>
                          <a:cs typeface="Times New Roman"/>
                        </a:rPr>
                        <a:t>an-Apr</a:t>
                      </a:r>
                      <a:endParaRPr sz="1400" dirty="0">
                        <a:latin typeface="Times New Roman"/>
                        <a:cs typeface="Times New Roman"/>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L="65405">
                        <a:lnSpc>
                          <a:spcPts val="1405"/>
                        </a:lnSpc>
                      </a:pPr>
                      <a:r>
                        <a:rPr sz="1400" spc="-5" dirty="0">
                          <a:latin typeface="Times New Roman"/>
                          <a:cs typeface="Times New Roman"/>
                        </a:rPr>
                        <a:t>0-4%; sufficient </a:t>
                      </a:r>
                      <a:r>
                        <a:rPr sz="1400" dirty="0">
                          <a:latin typeface="Times New Roman"/>
                          <a:cs typeface="Times New Roman"/>
                        </a:rPr>
                        <a:t>stream flow and</a:t>
                      </a:r>
                      <a:r>
                        <a:rPr sz="1400" spc="-65" dirty="0">
                          <a:latin typeface="Times New Roman"/>
                          <a:cs typeface="Times New Roman"/>
                        </a:rPr>
                        <a:t> </a:t>
                      </a:r>
                      <a:r>
                        <a:rPr sz="1400" dirty="0">
                          <a:latin typeface="Times New Roman"/>
                          <a:cs typeface="Times New Roman"/>
                        </a:rPr>
                        <a:t>depth</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T w="6096">
                      <a:solidFill>
                        <a:srgbClr val="000000"/>
                      </a:solidFill>
                      <a:prstDash val="solid"/>
                    </a:lnT>
                    <a:lnB w="6096">
                      <a:solidFill>
                        <a:srgbClr val="000000"/>
                      </a:solidFill>
                      <a:prstDash val="solid"/>
                    </a:lnB>
                  </a:tcPr>
                </a:tc>
                <a:tc gridSpan="3">
                  <a:txBody>
                    <a:bodyPr/>
                    <a:lstStyle/>
                    <a:p>
                      <a:endParaRPr sz="1100" dirty="0">
                        <a:latin typeface="Times New Roman"/>
                        <a:cs typeface="Times New Roman"/>
                      </a:endParaRPr>
                    </a:p>
                  </a:txBody>
                  <a:tcPr marL="0" marR="0" marT="0" marB="0">
                    <a:lnT w="6096" cap="flat" cmpd="sng" algn="ctr">
                      <a:solidFill>
                        <a:srgbClr val="000000"/>
                      </a:solidFill>
                      <a:prstDash val="solid"/>
                      <a:round/>
                      <a:headEnd type="none" w="med" len="med"/>
                      <a:tailEnd type="none" w="med" len="med"/>
                    </a:lnT>
                    <a:solidFill>
                      <a:srgbClr val="000000"/>
                    </a:solidFill>
                  </a:tcPr>
                </a:tc>
                <a:tc hMerge="1">
                  <a:txBody>
                    <a:bodyPr/>
                    <a:lstStyle/>
                    <a:p>
                      <a:endParaRPr/>
                    </a:p>
                  </a:txBody>
                  <a:tcPr marL="0" marR="0" marT="0" marB="0"/>
                </a:tc>
                <a:tc hMerge="1">
                  <a:txBody>
                    <a:bodyPr/>
                    <a:lstStyle/>
                    <a:p>
                      <a:endParaRPr/>
                    </a:p>
                  </a:txBody>
                  <a:tcPr marL="0" marR="0" marT="0" marB="0"/>
                </a:tc>
                <a:tc>
                  <a:txBody>
                    <a:bodyPr/>
                    <a:lstStyle/>
                    <a:p>
                      <a:endParaRPr sz="1100" dirty="0">
                        <a:latin typeface="Times New Roman"/>
                        <a:cs typeface="Times New Roman"/>
                      </a:endParaRPr>
                    </a:p>
                  </a:txBody>
                  <a:tcPr marL="0" marR="0" marT="0" marB="0">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cap="flat" cmpd="sng" algn="ctr">
                      <a:solidFill>
                        <a:srgbClr val="000000"/>
                      </a:solidFill>
                      <a:prstDash val="solid"/>
                      <a:round/>
                      <a:headEnd type="none" w="med" len="med"/>
                      <a:tailEnd type="none" w="med" len="med"/>
                    </a:lnL>
                    <a:lnT w="6096" cap="flat" cmpd="sng" algn="ctr">
                      <a:solidFill>
                        <a:srgbClr val="000000"/>
                      </a:solidFill>
                      <a:prstDash val="solid"/>
                      <a:round/>
                      <a:headEnd type="none" w="med" len="med"/>
                      <a:tailEnd type="none" w="med" len="med"/>
                    </a:lnT>
                    <a:solidFill>
                      <a:srgbClr val="000000"/>
                    </a:solidFill>
                  </a:tcPr>
                </a:tc>
                <a:tc>
                  <a:txBody>
                    <a:bodyPr/>
                    <a:lstStyle/>
                    <a:p>
                      <a:endParaRPr sz="1100" dirty="0">
                        <a:latin typeface="Times New Roman"/>
                        <a:cs typeface="Times New Roman"/>
                      </a:endParaRPr>
                    </a:p>
                  </a:txBody>
                  <a:tcPr marL="0" marR="0" marT="0" marB="0">
                    <a:lnT w="6096" cap="flat" cmpd="sng" algn="ctr">
                      <a:solidFill>
                        <a:srgbClr val="000000"/>
                      </a:solidFill>
                      <a:prstDash val="solid"/>
                      <a:round/>
                      <a:headEnd type="none" w="med" len="med"/>
                      <a:tailEnd type="none" w="med" len="med"/>
                    </a:lnT>
                    <a:solidFill>
                      <a:srgbClr val="000000"/>
                    </a:solidFill>
                  </a:tcPr>
                </a:tc>
                <a:tc>
                  <a:txBody>
                    <a:bodyPr/>
                    <a:lstStyle/>
                    <a:p>
                      <a:endParaRPr sz="1100" dirty="0">
                        <a:latin typeface="Times New Roman"/>
                        <a:cs typeface="Times New Roman"/>
                      </a:endParaRPr>
                    </a:p>
                  </a:txBody>
                  <a:tcPr marL="0" marR="0" marT="0" marB="0">
                    <a:solidFill>
                      <a:srgbClr val="000000"/>
                    </a:solidFill>
                  </a:tcPr>
                </a:tc>
                <a:extLst>
                  <a:ext uri="{0D108BD9-81ED-4DB2-BD59-A6C34878D82A}">
                    <a16:rowId xmlns="" xmlns:a16="http://schemas.microsoft.com/office/drawing/2014/main" val="10004"/>
                  </a:ext>
                </a:extLst>
              </a:tr>
              <a:tr h="227691">
                <a:tc gridSpan="3">
                  <a:txBody>
                    <a:bodyPr/>
                    <a:lstStyle/>
                    <a:p>
                      <a:pPr marL="65405">
                        <a:lnSpc>
                          <a:spcPct val="100000"/>
                        </a:lnSpc>
                        <a:spcBef>
                          <a:spcPts val="35"/>
                        </a:spcBef>
                      </a:pPr>
                      <a:r>
                        <a:rPr sz="1400" b="1" spc="-5" dirty="0">
                          <a:latin typeface="Times New Roman"/>
                          <a:cs typeface="Times New Roman"/>
                        </a:rPr>
                        <a:t>Spawning and </a:t>
                      </a:r>
                      <a:r>
                        <a:rPr sz="1400" b="1" dirty="0">
                          <a:latin typeface="Times New Roman"/>
                          <a:cs typeface="Times New Roman"/>
                        </a:rPr>
                        <a:t>Egg</a:t>
                      </a:r>
                      <a:r>
                        <a:rPr sz="1400" b="1" spc="-50" dirty="0">
                          <a:latin typeface="Times New Roman"/>
                          <a:cs typeface="Times New Roman"/>
                        </a:rPr>
                        <a:t> </a:t>
                      </a:r>
                      <a:r>
                        <a:rPr sz="1400" b="1" dirty="0">
                          <a:latin typeface="Times New Roman"/>
                          <a:cs typeface="Times New Roman"/>
                        </a:rPr>
                        <a:t>Incubation</a:t>
                      </a:r>
                      <a:endParaRPr sz="14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B w="6095">
                      <a:solidFill>
                        <a:srgbClr val="000000"/>
                      </a:solidFill>
                      <a:prstDash val="solid"/>
                    </a:lnB>
                  </a:tcPr>
                </a:tc>
                <a:extLst>
                  <a:ext uri="{0D108BD9-81ED-4DB2-BD59-A6C34878D82A}">
                    <a16:rowId xmlns="" xmlns:a16="http://schemas.microsoft.com/office/drawing/2014/main" val="10005"/>
                  </a:ext>
                </a:extLst>
              </a:tr>
              <a:tr h="202047">
                <a:tc>
                  <a:txBody>
                    <a:bodyPr/>
                    <a:lstStyle/>
                    <a:p>
                      <a:pPr marL="408305">
                        <a:lnSpc>
                          <a:spcPts val="1410"/>
                        </a:lnSpc>
                      </a:pPr>
                      <a:r>
                        <a:rPr sz="1400" spc="-5" dirty="0">
                          <a:latin typeface="Times New Roman"/>
                          <a:cs typeface="Times New Roman"/>
                        </a:rPr>
                        <a:t>Chinook</a:t>
                      </a:r>
                      <a:endParaRPr sz="14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R="168275" algn="r">
                        <a:lnSpc>
                          <a:spcPts val="1410"/>
                        </a:lnSpc>
                      </a:pPr>
                      <a:r>
                        <a:rPr sz="1400" spc="-5" dirty="0">
                          <a:latin typeface="Times New Roman"/>
                          <a:cs typeface="Times New Roman"/>
                        </a:rPr>
                        <a:t>Oct-Feb</a:t>
                      </a:r>
                      <a:endParaRPr sz="1400" dirty="0">
                        <a:latin typeface="Times New Roman"/>
                        <a:cs typeface="Times New Roman"/>
                      </a:endParaRPr>
                    </a:p>
                  </a:txBody>
                  <a:tcPr marL="0" marR="0" marT="0" marB="0">
                    <a:lnL w="6096">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L="65405">
                        <a:lnSpc>
                          <a:spcPts val="1410"/>
                        </a:lnSpc>
                      </a:pPr>
                      <a:r>
                        <a:rPr sz="1400" spc="-5" dirty="0">
                          <a:latin typeface="Times New Roman"/>
                          <a:cs typeface="Times New Roman"/>
                        </a:rPr>
                        <a:t>0-1%; PR; intragravel flow; high DO; low fines; little</a:t>
                      </a:r>
                      <a:r>
                        <a:rPr sz="1400" spc="-50" dirty="0">
                          <a:latin typeface="Times New Roman"/>
                          <a:cs typeface="Times New Roman"/>
                        </a:rPr>
                        <a:t> </a:t>
                      </a:r>
                      <a:r>
                        <a:rPr sz="1400" spc="-5" dirty="0">
                          <a:latin typeface="Times New Roman"/>
                          <a:cs typeface="Times New Roman"/>
                        </a:rPr>
                        <a:t>scour</a:t>
                      </a:r>
                      <a:endParaRPr sz="14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cap="flat" cmpd="sng" algn="ctr">
                      <a:solidFill>
                        <a:srgbClr val="000000"/>
                      </a:solidFill>
                      <a:prstDash val="solid"/>
                      <a:round/>
                      <a:headEnd type="none" w="med" len="med"/>
                      <a:tailEnd type="none" w="med" len="med"/>
                    </a:lnL>
                    <a:lnT w="6095" cap="flat" cmpd="sng" algn="ctr">
                      <a:solidFill>
                        <a:srgbClr val="000000"/>
                      </a:solidFill>
                      <a:prstDash val="solid"/>
                      <a:round/>
                      <a:headEnd type="none" w="med" len="med"/>
                      <a:tailEnd type="none" w="med" len="med"/>
                    </a:lnT>
                    <a:solidFill>
                      <a:srgbClr val="000000"/>
                    </a:solidFill>
                  </a:tcPr>
                </a:tc>
                <a:extLst>
                  <a:ext uri="{0D108BD9-81ED-4DB2-BD59-A6C34878D82A}">
                    <a16:rowId xmlns="" xmlns:a16="http://schemas.microsoft.com/office/drawing/2014/main" val="10006"/>
                  </a:ext>
                </a:extLst>
              </a:tr>
              <a:tr h="404093">
                <a:tc>
                  <a:txBody>
                    <a:bodyPr/>
                    <a:lstStyle/>
                    <a:p>
                      <a:pPr marL="408305">
                        <a:lnSpc>
                          <a:spcPct val="100000"/>
                        </a:lnSpc>
                        <a:spcBef>
                          <a:spcPts val="595"/>
                        </a:spcBef>
                      </a:pPr>
                      <a:r>
                        <a:rPr sz="1400" spc="-5" dirty="0">
                          <a:latin typeface="Times New Roman"/>
                          <a:cs typeface="Times New Roman"/>
                        </a:rPr>
                        <a:t>Coho</a:t>
                      </a:r>
                      <a:endParaRPr sz="14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R="135890" algn="r">
                        <a:lnSpc>
                          <a:spcPct val="100000"/>
                        </a:lnSpc>
                        <a:spcBef>
                          <a:spcPts val="595"/>
                        </a:spcBef>
                      </a:pPr>
                      <a:r>
                        <a:rPr sz="1400" spc="-5" dirty="0">
                          <a:latin typeface="Times New Roman"/>
                          <a:cs typeface="Times New Roman"/>
                        </a:rPr>
                        <a:t>Nov-Mar</a:t>
                      </a:r>
                      <a:endParaRPr sz="1400" dirty="0">
                        <a:latin typeface="Times New Roman"/>
                        <a:cs typeface="Times New Roman"/>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L="65405" marR="372745">
                        <a:lnSpc>
                          <a:spcPts val="1380"/>
                        </a:lnSpc>
                      </a:pPr>
                      <a:r>
                        <a:rPr sz="1400" dirty="0">
                          <a:latin typeface="Times New Roman"/>
                          <a:cs typeface="Times New Roman"/>
                        </a:rPr>
                        <a:t>1-3%; PR, FPR; </a:t>
                      </a:r>
                      <a:r>
                        <a:rPr sz="1400" spc="-5" dirty="0">
                          <a:latin typeface="Times New Roman"/>
                          <a:cs typeface="Times New Roman"/>
                        </a:rPr>
                        <a:t>intragravel flow; </a:t>
                      </a:r>
                      <a:r>
                        <a:rPr sz="1400" dirty="0">
                          <a:latin typeface="Times New Roman"/>
                          <a:cs typeface="Times New Roman"/>
                        </a:rPr>
                        <a:t>high DO; low fines; little  </a:t>
                      </a:r>
                      <a:r>
                        <a:rPr sz="1400" spc="-5" dirty="0">
                          <a:latin typeface="Times New Roman"/>
                          <a:cs typeface="Times New Roman"/>
                        </a:rPr>
                        <a:t>scour</a:t>
                      </a:r>
                      <a:endParaRPr sz="14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solidFill>
                      <a:srgbClr val="7E7E7E"/>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B w="6096">
                      <a:solidFill>
                        <a:srgbClr val="000000"/>
                      </a:solidFill>
                      <a:prstDash val="solid"/>
                    </a:lnB>
                  </a:tcPr>
                </a:tc>
                <a:extLst>
                  <a:ext uri="{0D108BD9-81ED-4DB2-BD59-A6C34878D82A}">
                    <a16:rowId xmlns="" xmlns:a16="http://schemas.microsoft.com/office/drawing/2014/main" val="10007"/>
                  </a:ext>
                </a:extLst>
              </a:tr>
              <a:tr h="404093">
                <a:tc>
                  <a:txBody>
                    <a:bodyPr/>
                    <a:lstStyle/>
                    <a:p>
                      <a:pPr marL="408305">
                        <a:lnSpc>
                          <a:spcPct val="100000"/>
                        </a:lnSpc>
                        <a:spcBef>
                          <a:spcPts val="590"/>
                        </a:spcBef>
                      </a:pPr>
                      <a:r>
                        <a:rPr sz="1400" dirty="0">
                          <a:latin typeface="Times New Roman"/>
                          <a:cs typeface="Times New Roman"/>
                        </a:rPr>
                        <a:t>Steelhead</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R="149860" algn="r">
                        <a:lnSpc>
                          <a:spcPct val="100000"/>
                        </a:lnSpc>
                        <a:spcBef>
                          <a:spcPts val="590"/>
                        </a:spcBef>
                      </a:pPr>
                      <a:r>
                        <a:rPr sz="1400" dirty="0">
                          <a:latin typeface="Times New Roman"/>
                          <a:cs typeface="Times New Roman"/>
                        </a:rPr>
                        <a:t>Jan-May</a:t>
                      </a: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L="65405" marR="128270">
                        <a:lnSpc>
                          <a:spcPts val="1380"/>
                        </a:lnSpc>
                      </a:pPr>
                      <a:r>
                        <a:rPr sz="1400" dirty="0">
                          <a:latin typeface="Times New Roman"/>
                          <a:cs typeface="Times New Roman"/>
                        </a:rPr>
                        <a:t>1-4%; FPR, PB, SP; intragravel </a:t>
                      </a:r>
                      <a:r>
                        <a:rPr sz="1400" spc="-5" dirty="0">
                          <a:latin typeface="Times New Roman"/>
                          <a:cs typeface="Times New Roman"/>
                        </a:rPr>
                        <a:t>flow; </a:t>
                      </a:r>
                      <a:r>
                        <a:rPr sz="1400" dirty="0">
                          <a:latin typeface="Times New Roman"/>
                          <a:cs typeface="Times New Roman"/>
                        </a:rPr>
                        <a:t>high DO; low fines;</a:t>
                      </a:r>
                      <a:r>
                        <a:rPr sz="1400" spc="-75" dirty="0">
                          <a:latin typeface="Times New Roman"/>
                          <a:cs typeface="Times New Roman"/>
                        </a:rPr>
                        <a:t> </a:t>
                      </a:r>
                      <a:r>
                        <a:rPr sz="1400" dirty="0">
                          <a:latin typeface="Times New Roman"/>
                          <a:cs typeface="Times New Roman"/>
                        </a:rPr>
                        <a:t>little  </a:t>
                      </a:r>
                      <a:r>
                        <a:rPr sz="1400" spc="-5" dirty="0">
                          <a:latin typeface="Times New Roman"/>
                          <a:cs typeface="Times New Roman"/>
                        </a:rPr>
                        <a:t>scour</a:t>
                      </a:r>
                      <a:endParaRPr sz="14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T w="6096">
                      <a:solidFill>
                        <a:srgbClr val="000000"/>
                      </a:solidFill>
                      <a:prstDash val="solid"/>
                    </a:lnT>
                    <a:lnB w="6096">
                      <a:solidFill>
                        <a:srgbClr val="000000"/>
                      </a:solidFill>
                      <a:prstDash val="solid"/>
                    </a:lnB>
                  </a:tcPr>
                </a:tc>
                <a:tc gridSpan="3">
                  <a:txBody>
                    <a:bodyPr/>
                    <a:lstStyle/>
                    <a:p>
                      <a:endParaRPr sz="1100" dirty="0">
                        <a:latin typeface="Times New Roman"/>
                        <a:cs typeface="Times New Roman"/>
                      </a:endParaRPr>
                    </a:p>
                  </a:txBody>
                  <a:tcPr marL="0" marR="0" marT="0" marB="0">
                    <a:lnT w="6096" cap="flat" cmpd="sng" algn="ctr">
                      <a:solidFill>
                        <a:srgbClr val="000000"/>
                      </a:solidFill>
                      <a:prstDash val="solid"/>
                      <a:round/>
                      <a:headEnd type="none" w="med" len="med"/>
                      <a:tailEnd type="none" w="med" len="med"/>
                    </a:lnT>
                    <a:solidFill>
                      <a:srgbClr val="000000"/>
                    </a:solidFill>
                  </a:tcPr>
                </a:tc>
                <a:tc hMerge="1">
                  <a:txBody>
                    <a:bodyPr/>
                    <a:lstStyle/>
                    <a:p>
                      <a:endParaRPr/>
                    </a:p>
                  </a:txBody>
                  <a:tcPr marL="0" marR="0" marT="0" marB="0"/>
                </a:tc>
                <a:tc hMerge="1">
                  <a:txBody>
                    <a:bodyPr/>
                    <a:lstStyle/>
                    <a:p>
                      <a:endParaRPr/>
                    </a:p>
                  </a:txBody>
                  <a:tcPr marL="0" marR="0" marT="0" marB="0"/>
                </a:tc>
                <a:tc>
                  <a:txBody>
                    <a:bodyPr/>
                    <a:lstStyle/>
                    <a:p>
                      <a:endParaRPr sz="1100" dirty="0">
                        <a:latin typeface="Times New Roman"/>
                        <a:cs typeface="Times New Roman"/>
                      </a:endParaRPr>
                    </a:p>
                  </a:txBody>
                  <a:tcPr marL="0" marR="0" marT="0" marB="0">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T w="6096" cap="flat" cmpd="sng" algn="ctr">
                      <a:solidFill>
                        <a:srgbClr val="000000"/>
                      </a:solidFill>
                      <a:prstDash val="solid"/>
                      <a:round/>
                      <a:headEnd type="none" w="med" len="med"/>
                      <a:tailEnd type="none" w="med" len="med"/>
                    </a:lnT>
                    <a:solidFill>
                      <a:srgbClr val="000000"/>
                    </a:solidFill>
                  </a:tcPr>
                </a:tc>
                <a:tc>
                  <a:txBody>
                    <a:bodyPr/>
                    <a:lstStyle/>
                    <a:p>
                      <a:endParaRPr sz="1100" dirty="0">
                        <a:latin typeface="Times New Roman"/>
                        <a:cs typeface="Times New Roman"/>
                      </a:endParaRPr>
                    </a:p>
                  </a:txBody>
                  <a:tcPr marL="0" marR="0" marT="0" marB="0">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solidFill>
                      <a:srgbClr val="7E7E7E"/>
                    </a:solidFill>
                  </a:tcPr>
                </a:tc>
                <a:extLst>
                  <a:ext uri="{0D108BD9-81ED-4DB2-BD59-A6C34878D82A}">
                    <a16:rowId xmlns="" xmlns:a16="http://schemas.microsoft.com/office/drawing/2014/main" val="10008"/>
                  </a:ext>
                </a:extLst>
              </a:tr>
              <a:tr h="227691">
                <a:tc gridSpan="3">
                  <a:txBody>
                    <a:bodyPr/>
                    <a:lstStyle/>
                    <a:p>
                      <a:pPr marL="65405">
                        <a:lnSpc>
                          <a:spcPct val="100000"/>
                        </a:lnSpc>
                        <a:spcBef>
                          <a:spcPts val="35"/>
                        </a:spcBef>
                      </a:pPr>
                      <a:r>
                        <a:rPr sz="1400" b="1" dirty="0">
                          <a:latin typeface="Times New Roman"/>
                          <a:cs typeface="Times New Roman"/>
                        </a:rPr>
                        <a:t>Rearing:</a:t>
                      </a:r>
                      <a:r>
                        <a:rPr sz="1400" b="1" spc="-100" dirty="0">
                          <a:latin typeface="Times New Roman"/>
                          <a:cs typeface="Times New Roman"/>
                        </a:rPr>
                        <a:t> </a:t>
                      </a:r>
                      <a:r>
                        <a:rPr sz="1400" b="1" dirty="0">
                          <a:latin typeface="Times New Roman"/>
                          <a:cs typeface="Times New Roman"/>
                        </a:rPr>
                        <a:t>Spring-Summer-Fall</a:t>
                      </a:r>
                      <a:endParaRPr sz="14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 xmlns:a16="http://schemas.microsoft.com/office/drawing/2014/main" val="10009"/>
                  </a:ext>
                </a:extLst>
              </a:tr>
              <a:tr h="202047">
                <a:tc>
                  <a:txBody>
                    <a:bodyPr/>
                    <a:lstStyle/>
                    <a:p>
                      <a:pPr marL="408305">
                        <a:lnSpc>
                          <a:spcPts val="1410"/>
                        </a:lnSpc>
                      </a:pPr>
                      <a:r>
                        <a:rPr sz="1400" dirty="0">
                          <a:latin typeface="Times New Roman"/>
                          <a:cs typeface="Times New Roman"/>
                        </a:rPr>
                        <a:t>Chinook</a:t>
                      </a: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R="129539" algn="r">
                        <a:lnSpc>
                          <a:spcPts val="1410"/>
                        </a:lnSpc>
                      </a:pPr>
                      <a:r>
                        <a:rPr sz="1400" dirty="0">
                          <a:latin typeface="Times New Roman"/>
                          <a:cs typeface="Times New Roman"/>
                        </a:rPr>
                        <a:t>Dec-May</a:t>
                      </a:r>
                    </a:p>
                  </a:txBody>
                  <a:tcPr marL="0" marR="0" marT="0" marB="0">
                    <a:lnL w="6096">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L="66040">
                        <a:lnSpc>
                          <a:spcPts val="1410"/>
                        </a:lnSpc>
                      </a:pPr>
                      <a:r>
                        <a:rPr sz="1400" dirty="0">
                          <a:latin typeface="Times New Roman"/>
                          <a:cs typeface="Times New Roman"/>
                        </a:rPr>
                        <a:t>low velocity </a:t>
                      </a:r>
                      <a:r>
                        <a:rPr sz="1400" spc="-5" dirty="0">
                          <a:latin typeface="Times New Roman"/>
                          <a:cs typeface="Times New Roman"/>
                        </a:rPr>
                        <a:t>margins; </a:t>
                      </a:r>
                      <a:r>
                        <a:rPr sz="1400" dirty="0">
                          <a:latin typeface="Times New Roman"/>
                          <a:cs typeface="Times New Roman"/>
                        </a:rPr>
                        <a:t>floodplain; cover; food</a:t>
                      </a:r>
                      <a:r>
                        <a:rPr sz="1400" spc="-65" dirty="0">
                          <a:latin typeface="Times New Roman"/>
                          <a:cs typeface="Times New Roman"/>
                        </a:rPr>
                        <a:t> </a:t>
                      </a:r>
                      <a:r>
                        <a:rPr sz="1400" spc="-5" dirty="0">
                          <a:latin typeface="Times New Roman"/>
                          <a:cs typeface="Times New Roman"/>
                        </a:rPr>
                        <a:t>supply</a:t>
                      </a:r>
                      <a:endParaRPr sz="14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0D0D0D"/>
                    </a:solidFill>
                  </a:tcPr>
                </a:tc>
                <a:extLst>
                  <a:ext uri="{0D108BD9-81ED-4DB2-BD59-A6C34878D82A}">
                    <a16:rowId xmlns="" xmlns:a16="http://schemas.microsoft.com/office/drawing/2014/main" val="10010"/>
                  </a:ext>
                </a:extLst>
              </a:tr>
              <a:tr h="404093">
                <a:tc>
                  <a:txBody>
                    <a:bodyPr/>
                    <a:lstStyle/>
                    <a:p>
                      <a:pPr marL="408305">
                        <a:lnSpc>
                          <a:spcPct val="100000"/>
                        </a:lnSpc>
                        <a:spcBef>
                          <a:spcPts val="590"/>
                        </a:spcBef>
                      </a:pPr>
                      <a:r>
                        <a:rPr sz="1400" dirty="0">
                          <a:latin typeface="Times New Roman"/>
                          <a:cs typeface="Times New Roman"/>
                        </a:rPr>
                        <a:t>Coho</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pPr marR="154940" algn="r">
                        <a:lnSpc>
                          <a:spcPct val="100000"/>
                        </a:lnSpc>
                        <a:spcBef>
                          <a:spcPts val="590"/>
                        </a:spcBef>
                      </a:pPr>
                      <a:r>
                        <a:rPr sz="1400" dirty="0">
                          <a:latin typeface="Times New Roman"/>
                          <a:cs typeface="Times New Roman"/>
                        </a:rPr>
                        <a:t>Feb-Dec</a:t>
                      </a: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pPr marL="65405" marR="332105">
                        <a:lnSpc>
                          <a:spcPts val="1380"/>
                        </a:lnSpc>
                      </a:pPr>
                      <a:r>
                        <a:rPr sz="1400" dirty="0">
                          <a:latin typeface="Times New Roman"/>
                          <a:cs typeface="Times New Roman"/>
                        </a:rPr>
                        <a:t>perennial flow; large woody debris; cool </a:t>
                      </a:r>
                      <a:r>
                        <a:rPr sz="1400" spc="-5" dirty="0">
                          <a:latin typeface="Times New Roman"/>
                          <a:cs typeface="Times New Roman"/>
                        </a:rPr>
                        <a:t>temps; </a:t>
                      </a:r>
                      <a:r>
                        <a:rPr sz="1400" dirty="0">
                          <a:latin typeface="Times New Roman"/>
                          <a:cs typeface="Times New Roman"/>
                        </a:rPr>
                        <a:t>cover;</a:t>
                      </a:r>
                      <a:r>
                        <a:rPr sz="1400" spc="-75" dirty="0">
                          <a:latin typeface="Times New Roman"/>
                          <a:cs typeface="Times New Roman"/>
                        </a:rPr>
                        <a:t> </a:t>
                      </a:r>
                      <a:r>
                        <a:rPr sz="1400" dirty="0">
                          <a:latin typeface="Times New Roman"/>
                          <a:cs typeface="Times New Roman"/>
                        </a:rPr>
                        <a:t>food  </a:t>
                      </a:r>
                      <a:r>
                        <a:rPr sz="1400" spc="-5" dirty="0">
                          <a:latin typeface="Times New Roman"/>
                          <a:cs typeface="Times New Roman"/>
                        </a:rPr>
                        <a:t>supply</a:t>
                      </a:r>
                      <a:endParaRPr sz="14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T w="6096" cap="flat" cmpd="sng" algn="ctr">
                      <a:solidFill>
                        <a:srgbClr val="000000"/>
                      </a:solidFill>
                      <a:prstDash val="solid"/>
                      <a:round/>
                      <a:headEnd type="none" w="med" len="med"/>
                      <a:tailEnd type="none" w="med" len="med"/>
                    </a:lnT>
                    <a:solidFill>
                      <a:srgbClr val="000000"/>
                    </a:solidFill>
                  </a:tcPr>
                </a:tc>
                <a:tc>
                  <a:txBody>
                    <a:bodyPr/>
                    <a:lstStyle/>
                    <a:p>
                      <a:endParaRPr sz="1100" dirty="0">
                        <a:latin typeface="Times New Roman"/>
                        <a:cs typeface="Times New Roman"/>
                      </a:endParaRPr>
                    </a:p>
                  </a:txBody>
                  <a:tcPr marL="0" marR="0" marT="0" marB="0">
                    <a:lnR w="6095">
                      <a:solidFill>
                        <a:srgbClr val="000000"/>
                      </a:solidFill>
                      <a:prstDash val="solid"/>
                    </a:lnR>
                    <a:lnT w="6096">
                      <a:solidFill>
                        <a:srgbClr val="000000"/>
                      </a:solidFill>
                      <a:prstDash val="solid"/>
                    </a:lnT>
                    <a:lnB w="6095">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 xmlns:a16="http://schemas.microsoft.com/office/drawing/2014/main" val="10011"/>
                  </a:ext>
                </a:extLst>
              </a:tr>
              <a:tr h="404093">
                <a:tc>
                  <a:txBody>
                    <a:bodyPr/>
                    <a:lstStyle/>
                    <a:p>
                      <a:pPr marL="408305">
                        <a:lnSpc>
                          <a:spcPts val="1405"/>
                        </a:lnSpc>
                      </a:pPr>
                      <a:r>
                        <a:rPr sz="1400" dirty="0">
                          <a:latin typeface="Times New Roman"/>
                          <a:cs typeface="Times New Roman"/>
                        </a:rPr>
                        <a:t>Steelhead</a:t>
                      </a: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R="142240" algn="r">
                        <a:lnSpc>
                          <a:spcPts val="1405"/>
                        </a:lnSpc>
                      </a:pPr>
                      <a:r>
                        <a:rPr sz="1400" dirty="0">
                          <a:latin typeface="Times New Roman"/>
                          <a:cs typeface="Times New Roman"/>
                        </a:rPr>
                        <a:t>Mar-Dec</a:t>
                      </a:r>
                    </a:p>
                  </a:txBody>
                  <a:tcPr marL="0" marR="0" marT="0" marB="0">
                    <a:lnL w="6096">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L="65405">
                        <a:lnSpc>
                          <a:spcPts val="1405"/>
                        </a:lnSpc>
                      </a:pPr>
                      <a:r>
                        <a:rPr sz="1400" dirty="0">
                          <a:latin typeface="Times New Roman"/>
                          <a:cs typeface="Times New Roman"/>
                        </a:rPr>
                        <a:t>perennial flow or </a:t>
                      </a:r>
                      <a:r>
                        <a:rPr sz="1400" spc="-5" dirty="0">
                          <a:latin typeface="Times New Roman"/>
                          <a:cs typeface="Times New Roman"/>
                        </a:rPr>
                        <a:t>isolated </a:t>
                      </a:r>
                      <a:r>
                        <a:rPr sz="1400" dirty="0">
                          <a:latin typeface="Times New Roman"/>
                          <a:cs typeface="Times New Roman"/>
                        </a:rPr>
                        <a:t>pools; cool </a:t>
                      </a:r>
                      <a:r>
                        <a:rPr sz="1400" spc="-5" dirty="0">
                          <a:latin typeface="Times New Roman"/>
                          <a:cs typeface="Times New Roman"/>
                        </a:rPr>
                        <a:t>temps; </a:t>
                      </a:r>
                      <a:r>
                        <a:rPr sz="1400" dirty="0">
                          <a:latin typeface="Times New Roman"/>
                          <a:cs typeface="Times New Roman"/>
                        </a:rPr>
                        <a:t>cover; food</a:t>
                      </a:r>
                      <a:r>
                        <a:rPr sz="1400" spc="-45" dirty="0">
                          <a:latin typeface="Times New Roman"/>
                          <a:cs typeface="Times New Roman"/>
                        </a:rPr>
                        <a:t> </a:t>
                      </a:r>
                      <a:r>
                        <a:rPr sz="1400" dirty="0">
                          <a:latin typeface="Times New Roman"/>
                          <a:cs typeface="Times New Roman"/>
                        </a:rPr>
                        <a:t>supply</a:t>
                      </a: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solidFill>
                      <a:srgbClr val="000000"/>
                    </a:solidFill>
                  </a:tcPr>
                </a:tc>
                <a:tc>
                  <a:txBody>
                    <a:bodyPr/>
                    <a:lstStyle/>
                    <a:p>
                      <a:endParaRPr sz="1100" dirty="0">
                        <a:latin typeface="Times New Roman"/>
                        <a:cs typeface="Times New Roman"/>
                      </a:endParaRPr>
                    </a:p>
                  </a:txBody>
                  <a:tcPr marL="0" marR="0" marT="0" marB="0">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7E7E7E"/>
                    </a:solidFill>
                  </a:tcPr>
                </a:tc>
                <a:extLst>
                  <a:ext uri="{0D108BD9-81ED-4DB2-BD59-A6C34878D82A}">
                    <a16:rowId xmlns="" xmlns:a16="http://schemas.microsoft.com/office/drawing/2014/main" val="10012"/>
                  </a:ext>
                </a:extLst>
              </a:tr>
              <a:tr h="227691">
                <a:tc gridSpan="2">
                  <a:txBody>
                    <a:bodyPr/>
                    <a:lstStyle/>
                    <a:p>
                      <a:pPr marL="65405">
                        <a:lnSpc>
                          <a:spcPct val="100000"/>
                        </a:lnSpc>
                        <a:spcBef>
                          <a:spcPts val="40"/>
                        </a:spcBef>
                      </a:pPr>
                      <a:r>
                        <a:rPr sz="1400" b="1" spc="-5" dirty="0">
                          <a:latin typeface="Times New Roman"/>
                          <a:cs typeface="Times New Roman"/>
                        </a:rPr>
                        <a:t>Rearing:</a:t>
                      </a:r>
                      <a:r>
                        <a:rPr sz="1400" b="1" spc="-100" dirty="0">
                          <a:latin typeface="Times New Roman"/>
                          <a:cs typeface="Times New Roman"/>
                        </a:rPr>
                        <a:t> </a:t>
                      </a:r>
                      <a:r>
                        <a:rPr sz="1400" b="1" spc="-5" dirty="0">
                          <a:latin typeface="Times New Roman"/>
                          <a:cs typeface="Times New Roman"/>
                        </a:rPr>
                        <a:t>Winter</a:t>
                      </a:r>
                      <a:endParaRPr sz="14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hMerge="1">
                  <a:txBody>
                    <a:bodyPr/>
                    <a:lstStyle/>
                    <a:p>
                      <a:endParaRPr/>
                    </a:p>
                  </a:txBody>
                  <a:tcPr marL="0" marR="0" marT="0" marB="0"/>
                </a:tc>
                <a:tc>
                  <a:txBody>
                    <a:bodyPr/>
                    <a:lstStyle/>
                    <a:p>
                      <a:endParaRPr sz="14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 xmlns:a16="http://schemas.microsoft.com/office/drawing/2014/main" val="10013"/>
                  </a:ext>
                </a:extLst>
              </a:tr>
              <a:tr h="227691">
                <a:tc>
                  <a:txBody>
                    <a:bodyPr/>
                    <a:lstStyle/>
                    <a:p>
                      <a:pPr marL="408305">
                        <a:lnSpc>
                          <a:spcPct val="100000"/>
                        </a:lnSpc>
                        <a:spcBef>
                          <a:spcPts val="20"/>
                        </a:spcBef>
                      </a:pPr>
                      <a:r>
                        <a:rPr sz="1400" dirty="0">
                          <a:latin typeface="Times New Roman"/>
                          <a:cs typeface="Times New Roman"/>
                        </a:rPr>
                        <a:t>Chinook</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pPr algn="ctr">
                        <a:lnSpc>
                          <a:spcPts val="1405"/>
                        </a:lnSpc>
                      </a:pPr>
                      <a:r>
                        <a:rPr sz="1400" dirty="0">
                          <a:latin typeface="Times New Roman"/>
                          <a:cs typeface="Times New Roman"/>
                        </a:rPr>
                        <a:t>-</a:t>
                      </a: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pPr marL="65405">
                        <a:lnSpc>
                          <a:spcPct val="100000"/>
                        </a:lnSpc>
                        <a:spcBef>
                          <a:spcPts val="20"/>
                        </a:spcBef>
                      </a:pPr>
                      <a:r>
                        <a:rPr sz="1400" spc="-5" dirty="0">
                          <a:latin typeface="Times New Roman"/>
                          <a:cs typeface="Times New Roman"/>
                        </a:rPr>
                        <a:t>N/A</a:t>
                      </a:r>
                      <a:endParaRPr sz="14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 xmlns:a16="http://schemas.microsoft.com/office/drawing/2014/main" val="10014"/>
                  </a:ext>
                </a:extLst>
              </a:tr>
              <a:tr h="414020">
                <a:tc>
                  <a:txBody>
                    <a:bodyPr/>
                    <a:lstStyle/>
                    <a:p>
                      <a:pPr marL="408305">
                        <a:lnSpc>
                          <a:spcPct val="100000"/>
                        </a:lnSpc>
                        <a:spcBef>
                          <a:spcPts val="595"/>
                        </a:spcBef>
                      </a:pPr>
                      <a:r>
                        <a:rPr sz="1400" spc="-5" dirty="0">
                          <a:latin typeface="Times New Roman"/>
                          <a:cs typeface="Times New Roman"/>
                        </a:rPr>
                        <a:t>Coho</a:t>
                      </a:r>
                      <a:endParaRPr sz="14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R="143510" algn="r">
                        <a:lnSpc>
                          <a:spcPct val="100000"/>
                        </a:lnSpc>
                        <a:spcBef>
                          <a:spcPts val="595"/>
                        </a:spcBef>
                      </a:pPr>
                      <a:r>
                        <a:rPr sz="1400" spc="-5" dirty="0">
                          <a:latin typeface="Times New Roman"/>
                          <a:cs typeface="Times New Roman"/>
                        </a:rPr>
                        <a:t>Dec-Mar</a:t>
                      </a:r>
                      <a:endParaRPr sz="1400" dirty="0">
                        <a:latin typeface="Times New Roman"/>
                        <a:cs typeface="Times New Roman"/>
                      </a:endParaRPr>
                    </a:p>
                  </a:txBody>
                  <a:tcPr marL="0" marR="0" marT="0" marB="0">
                    <a:lnL w="6096">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L="65405" marR="654050">
                        <a:lnSpc>
                          <a:spcPts val="1380"/>
                        </a:lnSpc>
                      </a:pPr>
                      <a:r>
                        <a:rPr sz="1400" dirty="0">
                          <a:latin typeface="Times New Roman"/>
                          <a:cs typeface="Times New Roman"/>
                        </a:rPr>
                        <a:t>large woody debris; flow </a:t>
                      </a:r>
                      <a:r>
                        <a:rPr sz="1400" spc="-5" dirty="0">
                          <a:latin typeface="Times New Roman"/>
                          <a:cs typeface="Times New Roman"/>
                        </a:rPr>
                        <a:t>refugia: </a:t>
                      </a:r>
                      <a:r>
                        <a:rPr sz="1400" dirty="0">
                          <a:latin typeface="Times New Roman"/>
                          <a:cs typeface="Times New Roman"/>
                        </a:rPr>
                        <a:t>floodplains,</a:t>
                      </a:r>
                      <a:r>
                        <a:rPr sz="1400" spc="-60" dirty="0">
                          <a:latin typeface="Times New Roman"/>
                          <a:cs typeface="Times New Roman"/>
                        </a:rPr>
                        <a:t> </a:t>
                      </a:r>
                      <a:r>
                        <a:rPr sz="1400" dirty="0">
                          <a:latin typeface="Times New Roman"/>
                          <a:cs typeface="Times New Roman"/>
                        </a:rPr>
                        <a:t>alcoves,  backwater</a:t>
                      </a: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cap="flat" cmpd="sng" algn="ctr">
                      <a:solidFill>
                        <a:srgbClr val="000000"/>
                      </a:solidFill>
                      <a:prstDash val="solid"/>
                      <a:round/>
                      <a:headEnd type="none" w="med" len="med"/>
                      <a:tailEnd type="none" w="med" len="med"/>
                    </a:lnL>
                    <a:lnT w="6095" cap="flat" cmpd="sng" algn="ctr">
                      <a:solidFill>
                        <a:srgbClr val="000000"/>
                      </a:solidFill>
                      <a:prstDash val="solid"/>
                      <a:round/>
                      <a:headEnd type="none" w="med" len="med"/>
                      <a:tailEnd type="none" w="med" len="med"/>
                    </a:lnT>
                    <a:solidFill>
                      <a:srgbClr val="000000"/>
                    </a:solidFill>
                  </a:tcPr>
                </a:tc>
                <a:tc>
                  <a:txBody>
                    <a:bodyPr/>
                    <a:lstStyle/>
                    <a:p>
                      <a:endParaRPr sz="1100" dirty="0">
                        <a:latin typeface="Times New Roman"/>
                        <a:cs typeface="Times New Roman"/>
                      </a:endParaRPr>
                    </a:p>
                  </a:txBody>
                  <a:tcPr marL="0" marR="0" marT="0" marB="0">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cap="flat" cmpd="sng" algn="ctr">
                      <a:solidFill>
                        <a:srgbClr val="000000"/>
                      </a:solidFill>
                      <a:prstDash val="solid"/>
                      <a:round/>
                      <a:headEnd type="none" w="med" len="med"/>
                      <a:tailEnd type="none" w="med" len="med"/>
                    </a:lnL>
                    <a:lnT w="6095" cap="flat" cmpd="sng" algn="ctr">
                      <a:solidFill>
                        <a:srgbClr val="000000"/>
                      </a:solidFill>
                      <a:prstDash val="solid"/>
                      <a:round/>
                      <a:headEnd type="none" w="med" len="med"/>
                      <a:tailEnd type="none" w="med" len="med"/>
                    </a:lnT>
                    <a:solidFill>
                      <a:srgbClr val="000000"/>
                    </a:solidFill>
                  </a:tcPr>
                </a:tc>
                <a:tc>
                  <a:txBody>
                    <a:bodyPr/>
                    <a:lstStyle/>
                    <a:p>
                      <a:endParaRPr sz="1100" dirty="0">
                        <a:latin typeface="Times New Roman"/>
                        <a:cs typeface="Times New Roman"/>
                      </a:endParaRPr>
                    </a:p>
                  </a:txBody>
                  <a:tcPr marL="0" marR="0" marT="0" marB="0">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7E7E7E"/>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extLst>
                  <a:ext uri="{0D108BD9-81ED-4DB2-BD59-A6C34878D82A}">
                    <a16:rowId xmlns="" xmlns:a16="http://schemas.microsoft.com/office/drawing/2014/main" val="10015"/>
                  </a:ext>
                </a:extLst>
              </a:tr>
              <a:tr h="202047">
                <a:tc>
                  <a:txBody>
                    <a:bodyPr/>
                    <a:lstStyle/>
                    <a:p>
                      <a:pPr marL="408305">
                        <a:lnSpc>
                          <a:spcPts val="1410"/>
                        </a:lnSpc>
                      </a:pPr>
                      <a:r>
                        <a:rPr sz="1400" dirty="0">
                          <a:latin typeface="Times New Roman"/>
                          <a:cs typeface="Times New Roman"/>
                        </a:rPr>
                        <a:t>Steelhead</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R="142875" algn="r">
                        <a:lnSpc>
                          <a:spcPts val="1410"/>
                        </a:lnSpc>
                      </a:pPr>
                      <a:r>
                        <a:rPr sz="1400" spc="-5" dirty="0">
                          <a:latin typeface="Times New Roman"/>
                          <a:cs typeface="Times New Roman"/>
                        </a:rPr>
                        <a:t>D</a:t>
                      </a:r>
                      <a:r>
                        <a:rPr sz="1400" dirty="0">
                          <a:latin typeface="Times New Roman"/>
                          <a:cs typeface="Times New Roman"/>
                        </a:rPr>
                        <a:t>ec-Mar</a:t>
                      </a: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L="65405">
                        <a:lnSpc>
                          <a:spcPts val="1410"/>
                        </a:lnSpc>
                      </a:pPr>
                      <a:r>
                        <a:rPr sz="1400" dirty="0">
                          <a:latin typeface="Times New Roman"/>
                          <a:cs typeface="Times New Roman"/>
                        </a:rPr>
                        <a:t>flow refugia: </a:t>
                      </a:r>
                      <a:r>
                        <a:rPr sz="1400" spc="-5" dirty="0">
                          <a:latin typeface="Times New Roman"/>
                          <a:cs typeface="Times New Roman"/>
                        </a:rPr>
                        <a:t>unembedded </a:t>
                      </a:r>
                      <a:r>
                        <a:rPr sz="1400" dirty="0">
                          <a:latin typeface="Times New Roman"/>
                          <a:cs typeface="Times New Roman"/>
                        </a:rPr>
                        <a:t>substrate, cobble,</a:t>
                      </a:r>
                      <a:r>
                        <a:rPr sz="1400" spc="-55" dirty="0">
                          <a:latin typeface="Times New Roman"/>
                          <a:cs typeface="Times New Roman"/>
                        </a:rPr>
                        <a:t> </a:t>
                      </a:r>
                      <a:r>
                        <a:rPr sz="1400" spc="-5" dirty="0">
                          <a:latin typeface="Times New Roman"/>
                          <a:cs typeface="Times New Roman"/>
                        </a:rPr>
                        <a:t>boulder</a:t>
                      </a:r>
                      <a:endParaRPr sz="14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cap="flat" cmpd="sng" algn="ctr">
                      <a:solidFill>
                        <a:srgbClr val="000000"/>
                      </a:solidFill>
                      <a:prstDash val="solid"/>
                      <a:round/>
                      <a:headEnd type="none" w="med" len="med"/>
                      <a:tailEnd type="none" w="med" len="med"/>
                    </a:lnL>
                    <a:solidFill>
                      <a:srgbClr val="000000"/>
                    </a:solidFill>
                  </a:tcPr>
                </a:tc>
                <a:tc>
                  <a:txBody>
                    <a:bodyPr/>
                    <a:lstStyle/>
                    <a:p>
                      <a:endParaRPr sz="1100" dirty="0">
                        <a:latin typeface="Times New Roman"/>
                        <a:cs typeface="Times New Roman"/>
                      </a:endParaRPr>
                    </a:p>
                  </a:txBody>
                  <a:tcPr marL="0" marR="0" marT="0" marB="0">
                    <a:lnT w="6096" cap="flat" cmpd="sng" algn="ctr">
                      <a:solidFill>
                        <a:srgbClr val="000000"/>
                      </a:solidFill>
                      <a:prstDash val="solid"/>
                      <a:round/>
                      <a:headEnd type="none" w="med" len="med"/>
                      <a:tailEnd type="none" w="med" len="med"/>
                    </a:lnT>
                    <a:solidFill>
                      <a:srgbClr val="000000"/>
                    </a:solidFill>
                  </a:tcPr>
                </a:tc>
                <a:tc>
                  <a:txBody>
                    <a:bodyPr/>
                    <a:lstStyle/>
                    <a:p>
                      <a:endParaRPr sz="1100" dirty="0">
                        <a:latin typeface="Times New Roman"/>
                        <a:cs typeface="Times New Roman"/>
                      </a:endParaRPr>
                    </a:p>
                  </a:txBody>
                  <a:tcPr marL="0" marR="0" marT="0" marB="0">
                    <a:lnR w="6096">
                      <a:solidFill>
                        <a:srgbClr val="000000"/>
                      </a:solidFill>
                      <a:prstDash val="solid"/>
                    </a:lnR>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solidFill>
                      <a:srgbClr val="7F7F7F"/>
                    </a:solidFill>
                  </a:tcPr>
                </a:tc>
                <a:extLst>
                  <a:ext uri="{0D108BD9-81ED-4DB2-BD59-A6C34878D82A}">
                    <a16:rowId xmlns="" xmlns:a16="http://schemas.microsoft.com/office/drawing/2014/main" val="10016"/>
                  </a:ext>
                </a:extLst>
              </a:tr>
              <a:tr h="227691">
                <a:tc gridSpan="2">
                  <a:txBody>
                    <a:bodyPr/>
                    <a:lstStyle/>
                    <a:p>
                      <a:pPr marL="65405">
                        <a:lnSpc>
                          <a:spcPct val="100000"/>
                        </a:lnSpc>
                        <a:spcBef>
                          <a:spcPts val="35"/>
                        </a:spcBef>
                      </a:pPr>
                      <a:r>
                        <a:rPr sz="1400" b="1" dirty="0">
                          <a:latin typeface="Times New Roman"/>
                          <a:cs typeface="Times New Roman"/>
                        </a:rPr>
                        <a:t>Smolt</a:t>
                      </a:r>
                      <a:r>
                        <a:rPr sz="1400" b="1" spc="-50" dirty="0">
                          <a:latin typeface="Times New Roman"/>
                          <a:cs typeface="Times New Roman"/>
                        </a:rPr>
                        <a:t> </a:t>
                      </a:r>
                      <a:r>
                        <a:rPr sz="1400" b="1" spc="-5" dirty="0">
                          <a:latin typeface="Times New Roman"/>
                          <a:cs typeface="Times New Roman"/>
                        </a:rPr>
                        <a:t>Outmigration</a:t>
                      </a:r>
                      <a:endParaRPr sz="14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hMerge="1">
                  <a:txBody>
                    <a:bodyPr/>
                    <a:lstStyle/>
                    <a:p>
                      <a:endParaRPr/>
                    </a:p>
                  </a:txBody>
                  <a:tcPr marL="0" marR="0" marT="0" marB="0"/>
                </a:tc>
                <a:tc>
                  <a:txBody>
                    <a:bodyPr/>
                    <a:lstStyle/>
                    <a:p>
                      <a:endParaRPr sz="14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 xmlns:a16="http://schemas.microsoft.com/office/drawing/2014/main" val="10017"/>
                  </a:ext>
                </a:extLst>
              </a:tr>
              <a:tr h="202047">
                <a:tc>
                  <a:txBody>
                    <a:bodyPr/>
                    <a:lstStyle/>
                    <a:p>
                      <a:pPr marL="408305">
                        <a:lnSpc>
                          <a:spcPts val="1405"/>
                        </a:lnSpc>
                      </a:pPr>
                      <a:r>
                        <a:rPr sz="1400" dirty="0">
                          <a:latin typeface="Times New Roman"/>
                          <a:cs typeface="Times New Roman"/>
                        </a:rPr>
                        <a:t>Chinook</a:t>
                      </a: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R="160020" algn="r">
                        <a:lnSpc>
                          <a:spcPts val="1405"/>
                        </a:lnSpc>
                      </a:pPr>
                      <a:r>
                        <a:rPr sz="1400" dirty="0">
                          <a:latin typeface="Times New Roman"/>
                          <a:cs typeface="Times New Roman"/>
                        </a:rPr>
                        <a:t>Mar-Jun</a:t>
                      </a:r>
                    </a:p>
                  </a:txBody>
                  <a:tcPr marL="0" marR="0" marT="0" marB="0">
                    <a:lnL w="6096">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L="64769">
                        <a:lnSpc>
                          <a:spcPts val="1405"/>
                        </a:lnSpc>
                      </a:pPr>
                      <a:r>
                        <a:rPr sz="1400" dirty="0">
                          <a:latin typeface="Times New Roman"/>
                          <a:cs typeface="Times New Roman"/>
                        </a:rPr>
                        <a:t>sufficient flow and</a:t>
                      </a:r>
                      <a:r>
                        <a:rPr sz="1400" spc="-100" dirty="0">
                          <a:latin typeface="Times New Roman"/>
                          <a:cs typeface="Times New Roman"/>
                        </a:rPr>
                        <a:t> </a:t>
                      </a:r>
                      <a:r>
                        <a:rPr sz="1400" dirty="0">
                          <a:latin typeface="Times New Roman"/>
                          <a:cs typeface="Times New Roman"/>
                        </a:rPr>
                        <a:t>depth</a:t>
                      </a: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T w="6095" cap="flat" cmpd="sng" algn="ctr">
                      <a:solidFill>
                        <a:srgbClr val="000000"/>
                      </a:solidFill>
                      <a:prstDash val="solid"/>
                      <a:round/>
                      <a:headEnd type="none" w="med" len="med"/>
                      <a:tailEnd type="none" w="med" len="med"/>
                    </a:lnT>
                    <a:solidFill>
                      <a:srgbClr val="000000"/>
                    </a:solidFill>
                  </a:tcPr>
                </a:tc>
                <a:extLst>
                  <a:ext uri="{0D108BD9-81ED-4DB2-BD59-A6C34878D82A}">
                    <a16:rowId xmlns="" xmlns:a16="http://schemas.microsoft.com/office/drawing/2014/main" val="10018"/>
                  </a:ext>
                </a:extLst>
              </a:tr>
              <a:tr h="202047">
                <a:tc>
                  <a:txBody>
                    <a:bodyPr/>
                    <a:lstStyle/>
                    <a:p>
                      <a:pPr marL="408305">
                        <a:lnSpc>
                          <a:spcPts val="1410"/>
                        </a:lnSpc>
                      </a:pPr>
                      <a:r>
                        <a:rPr sz="1400" dirty="0">
                          <a:latin typeface="Times New Roman"/>
                          <a:cs typeface="Times New Roman"/>
                        </a:rPr>
                        <a:t>Coho</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pPr marR="160655" algn="r">
                        <a:lnSpc>
                          <a:spcPts val="1410"/>
                        </a:lnSpc>
                      </a:pPr>
                      <a:r>
                        <a:rPr sz="1400" dirty="0">
                          <a:latin typeface="Times New Roman"/>
                          <a:cs typeface="Times New Roman"/>
                        </a:rPr>
                        <a:t>Mar-Jun</a:t>
                      </a: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pPr marL="65405">
                        <a:lnSpc>
                          <a:spcPts val="1410"/>
                        </a:lnSpc>
                      </a:pPr>
                      <a:r>
                        <a:rPr sz="1400" dirty="0">
                          <a:latin typeface="Times New Roman"/>
                          <a:cs typeface="Times New Roman"/>
                        </a:rPr>
                        <a:t>sufficient flow and</a:t>
                      </a:r>
                      <a:r>
                        <a:rPr sz="1400" spc="-100" dirty="0">
                          <a:latin typeface="Times New Roman"/>
                          <a:cs typeface="Times New Roman"/>
                        </a:rPr>
                        <a:t> </a:t>
                      </a:r>
                      <a:r>
                        <a:rPr sz="1400" dirty="0">
                          <a:latin typeface="Times New Roman"/>
                          <a:cs typeface="Times New Roman"/>
                        </a:rPr>
                        <a:t>depth</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T w="6096">
                      <a:solidFill>
                        <a:srgbClr val="000000"/>
                      </a:solidFill>
                      <a:prstDash val="solid"/>
                    </a:lnT>
                    <a:lnB w="6095">
                      <a:solidFill>
                        <a:srgbClr val="000000"/>
                      </a:solidFill>
                      <a:prstDash val="solid"/>
                    </a:lnB>
                  </a:tcPr>
                </a:tc>
                <a:tc>
                  <a:txBody>
                    <a:bodyPr/>
                    <a:lstStyle/>
                    <a:p>
                      <a:endParaRPr sz="1100" dirty="0">
                        <a:latin typeface="Times New Roman"/>
                        <a:cs typeface="Times New Roman"/>
                      </a:endParaRPr>
                    </a:p>
                  </a:txBody>
                  <a:tcPr marL="0" marR="0" marT="0" marB="0">
                    <a:lnT w="6096" cap="flat" cmpd="sng" algn="ctr">
                      <a:solidFill>
                        <a:srgbClr val="000000"/>
                      </a:solidFill>
                      <a:prstDash val="solid"/>
                      <a:round/>
                      <a:headEnd type="none" w="med" len="med"/>
                      <a:tailEnd type="none" w="med" len="med"/>
                    </a:lnT>
                    <a:solidFill>
                      <a:srgbClr val="000000"/>
                    </a:solidFill>
                  </a:tcPr>
                </a:tc>
                <a:tc>
                  <a:txBody>
                    <a:bodyPr/>
                    <a:lstStyle/>
                    <a:p>
                      <a:endParaRPr sz="1100" dirty="0">
                        <a:latin typeface="Times New Roman"/>
                        <a:cs typeface="Times New Roman"/>
                      </a:endParaRPr>
                    </a:p>
                  </a:txBody>
                  <a:tcPr marL="0" marR="0" marT="0" marB="0">
                    <a:lnR w="6095">
                      <a:solidFill>
                        <a:srgbClr val="000000"/>
                      </a:solidFill>
                      <a:prstDash val="solid"/>
                    </a:lnR>
                    <a:lnT w="6096">
                      <a:solidFill>
                        <a:srgbClr val="000000"/>
                      </a:solidFill>
                      <a:prstDash val="solid"/>
                    </a:lnT>
                    <a:lnB w="6095">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T w="6096">
                      <a:solidFill>
                        <a:srgbClr val="000000"/>
                      </a:solidFill>
                      <a:prstDash val="solid"/>
                    </a:lnT>
                    <a:lnB w="6095">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solidFill>
                      <a:srgbClr val="000000"/>
                    </a:solidFill>
                  </a:tcPr>
                </a:tc>
                <a:extLst>
                  <a:ext uri="{0D108BD9-81ED-4DB2-BD59-A6C34878D82A}">
                    <a16:rowId xmlns="" xmlns:a16="http://schemas.microsoft.com/office/drawing/2014/main" val="10019"/>
                  </a:ext>
                </a:extLst>
              </a:tr>
              <a:tr h="202047">
                <a:tc>
                  <a:txBody>
                    <a:bodyPr/>
                    <a:lstStyle/>
                    <a:p>
                      <a:pPr marL="408305">
                        <a:lnSpc>
                          <a:spcPts val="1405"/>
                        </a:lnSpc>
                      </a:pPr>
                      <a:r>
                        <a:rPr sz="1400" spc="-5" dirty="0">
                          <a:latin typeface="Times New Roman"/>
                          <a:cs typeface="Times New Roman"/>
                        </a:rPr>
                        <a:t>Steelhead</a:t>
                      </a:r>
                      <a:endParaRPr sz="14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R="146685" algn="r">
                        <a:lnSpc>
                          <a:spcPts val="1405"/>
                        </a:lnSpc>
                      </a:pPr>
                      <a:r>
                        <a:rPr sz="1400" spc="-5" dirty="0">
                          <a:latin typeface="Times New Roman"/>
                          <a:cs typeface="Times New Roman"/>
                        </a:rPr>
                        <a:t>Apr-July</a:t>
                      </a:r>
                      <a:endParaRPr sz="1400" dirty="0">
                        <a:latin typeface="Times New Roman"/>
                        <a:cs typeface="Times New Roman"/>
                      </a:endParaRPr>
                    </a:p>
                  </a:txBody>
                  <a:tcPr marL="0" marR="0" marT="0" marB="0">
                    <a:lnL w="6096">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marL="65405">
                        <a:lnSpc>
                          <a:spcPts val="1405"/>
                        </a:lnSpc>
                      </a:pPr>
                      <a:r>
                        <a:rPr sz="1400" spc="-5" dirty="0">
                          <a:latin typeface="Times New Roman"/>
                          <a:cs typeface="Times New Roman"/>
                        </a:rPr>
                        <a:t>sufficient flow and</a:t>
                      </a:r>
                      <a:r>
                        <a:rPr sz="1400" spc="-90" dirty="0">
                          <a:latin typeface="Times New Roman"/>
                          <a:cs typeface="Times New Roman"/>
                        </a:rPr>
                        <a:t> </a:t>
                      </a:r>
                      <a:r>
                        <a:rPr sz="1400" spc="-5" dirty="0">
                          <a:latin typeface="Times New Roman"/>
                          <a:cs typeface="Times New Roman"/>
                        </a:rPr>
                        <a:t>depth</a:t>
                      </a:r>
                      <a:endParaRPr sz="14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lnL w="6095">
                      <a:solidFill>
                        <a:srgbClr val="000000"/>
                      </a:solidFill>
                      <a:prstDash val="solid"/>
                    </a:lnL>
                    <a:lnT w="6095">
                      <a:solidFill>
                        <a:srgbClr val="000000"/>
                      </a:solidFill>
                      <a:prstDash val="solid"/>
                    </a:lnT>
                    <a:lnB w="6096">
                      <a:solidFill>
                        <a:srgbClr val="000000"/>
                      </a:solidFill>
                      <a:prstDash val="solid"/>
                    </a:lnB>
                  </a:tcPr>
                </a:tc>
                <a:tc>
                  <a:txBody>
                    <a:bodyPr/>
                    <a:lstStyle/>
                    <a:p>
                      <a:endParaRPr sz="1100" dirty="0">
                        <a:latin typeface="Times New Roman"/>
                        <a:cs typeface="Times New Roman"/>
                      </a:endParaRPr>
                    </a:p>
                  </a:txBody>
                  <a:tcPr marL="0" marR="0" marT="0" marB="0">
                    <a:solidFill>
                      <a:srgbClr val="000000"/>
                    </a:solidFill>
                  </a:tcPr>
                </a:tc>
                <a:tc>
                  <a:txBody>
                    <a:bodyPr/>
                    <a:lstStyle/>
                    <a:p>
                      <a:endParaRPr sz="1100" dirty="0">
                        <a:latin typeface="Times New Roman"/>
                        <a:cs typeface="Times New Roman"/>
                      </a:endParaRPr>
                    </a:p>
                  </a:txBody>
                  <a:tcPr marL="0" marR="0" marT="0" marB="0">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lnL w="6095">
                      <a:solidFill>
                        <a:srgbClr val="000000"/>
                      </a:solidFill>
                      <a:prstDash val="solid"/>
                    </a:lnL>
                    <a:lnT w="6095">
                      <a:solidFill>
                        <a:srgbClr val="000000"/>
                      </a:solidFill>
                      <a:prstDash val="solid"/>
                    </a:lnT>
                    <a:lnB w="6096">
                      <a:solidFill>
                        <a:srgbClr val="000000"/>
                      </a:solidFill>
                      <a:prstDash val="solid"/>
                    </a:lnB>
                    <a:solidFill>
                      <a:srgbClr val="7F7F7F"/>
                    </a:solidFill>
                  </a:tcPr>
                </a:tc>
                <a:tc>
                  <a:txBody>
                    <a:bodyPr/>
                    <a:lstStyle/>
                    <a:p>
                      <a:endParaRPr sz="1100" dirty="0">
                        <a:latin typeface="Times New Roman"/>
                        <a:cs typeface="Times New Roman"/>
                      </a:endParaRPr>
                    </a:p>
                  </a:txBody>
                  <a:tcPr marL="0" marR="0" marT="0" marB="0">
                    <a:solidFill>
                      <a:srgbClr val="000000"/>
                    </a:solidFill>
                  </a:tcPr>
                </a:tc>
                <a:extLst>
                  <a:ext uri="{0D108BD9-81ED-4DB2-BD59-A6C34878D82A}">
                    <a16:rowId xmlns="" xmlns:a16="http://schemas.microsoft.com/office/drawing/2014/main" val="10020"/>
                  </a:ext>
                </a:extLst>
              </a:tr>
            </a:tbl>
          </a:graphicData>
        </a:graphic>
      </p:graphicFrame>
      <p:sp>
        <p:nvSpPr>
          <p:cNvPr id="2" name="Rectangle 1"/>
          <p:cNvSpPr/>
          <p:nvPr/>
        </p:nvSpPr>
        <p:spPr>
          <a:xfrm>
            <a:off x="45076" y="6297766"/>
            <a:ext cx="9144000" cy="615553"/>
          </a:xfrm>
          <a:prstGeom prst="rect">
            <a:avLst/>
          </a:prstGeom>
        </p:spPr>
        <p:txBody>
          <a:bodyPr wrap="square">
            <a:spAutoFit/>
          </a:bodyPr>
          <a:lstStyle/>
          <a:p>
            <a:r>
              <a:rPr lang="en-US" sz="1700" b="1" dirty="0">
                <a:latin typeface="Times New Roman" panose="02020603050405020304" pitchFamily="18" charset="0"/>
                <a:ea typeface="Meiryo UI"/>
              </a:rPr>
              <a:t>C</a:t>
            </a:r>
            <a:r>
              <a:rPr lang="en-US" sz="1700" b="1" dirty="0" smtClean="0">
                <a:effectLst/>
                <a:latin typeface="Times New Roman" panose="02020603050405020304" pitchFamily="18" charset="0"/>
                <a:ea typeface="Meiryo UI"/>
              </a:rPr>
              <a:t>onsistently satisfy salmonid habitat requirements = black; May satisfy habitat requirements depending on local conditions = grey; Not expected to satisfy habitat requirements = white. </a:t>
            </a:r>
            <a:endParaRPr lang="en-US" sz="1700" dirty="0"/>
          </a:p>
        </p:txBody>
      </p:sp>
    </p:spTree>
    <p:extLst>
      <p:ext uri="{BB962C8B-B14F-4D97-AF65-F5344CB8AC3E}">
        <p14:creationId xmlns:p14="http://schemas.microsoft.com/office/powerpoint/2010/main" val="1747651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P_FIGURES45.jpg"/>
          <p:cNvPicPr/>
          <p:nvPr/>
        </p:nvPicPr>
        <p:blipFill>
          <a:blip r:embed="rId2" cstate="print"/>
          <a:srcRect l="5769" t="7797" r="4968" b="4455"/>
          <a:stretch>
            <a:fillRect/>
          </a:stretch>
        </p:blipFill>
        <p:spPr>
          <a:xfrm>
            <a:off x="0" y="0"/>
            <a:ext cx="5305425" cy="6753225"/>
          </a:xfrm>
          <a:prstGeom prst="rect">
            <a:avLst/>
          </a:prstGeom>
        </p:spPr>
      </p:pic>
      <p:pic>
        <p:nvPicPr>
          <p:cNvPr id="3" name="Picture 2" descr="FINAL THESIS SUBMITTAL42.jpg"/>
          <p:cNvPicPr/>
          <p:nvPr/>
        </p:nvPicPr>
        <p:blipFill>
          <a:blip r:embed="rId3" cstate="print">
            <a:extLst>
              <a:ext uri="{28A0092B-C50C-407E-A947-70E740481C1C}">
                <a14:useLocalDpi xmlns:a14="http://schemas.microsoft.com/office/drawing/2010/main" val="0"/>
              </a:ext>
            </a:extLst>
          </a:blip>
          <a:srcRect l="53564" t="12699" r="8962" b="59225"/>
          <a:stretch>
            <a:fillRect/>
          </a:stretch>
        </p:blipFill>
        <p:spPr>
          <a:xfrm>
            <a:off x="4572000" y="0"/>
            <a:ext cx="4571999" cy="3219717"/>
          </a:xfrm>
          <a:prstGeom prst="rect">
            <a:avLst/>
          </a:prstGeom>
        </p:spPr>
      </p:pic>
      <p:cxnSp>
        <p:nvCxnSpPr>
          <p:cNvPr id="5" name="Straight Connector 4"/>
          <p:cNvCxnSpPr/>
          <p:nvPr/>
        </p:nvCxnSpPr>
        <p:spPr>
          <a:xfrm flipH="1">
            <a:off x="2112135" y="2202287"/>
            <a:ext cx="3850783" cy="8628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05424" y="3278311"/>
            <a:ext cx="3838575" cy="3416320"/>
          </a:xfrm>
          <a:prstGeom prst="rect">
            <a:avLst/>
          </a:prstGeom>
          <a:noFill/>
        </p:spPr>
        <p:txBody>
          <a:bodyPr wrap="square" rtlCol="0">
            <a:spAutoFit/>
          </a:bodyPr>
          <a:lstStyle/>
          <a:p>
            <a:r>
              <a:rPr lang="en-US" dirty="0" smtClean="0"/>
              <a:t>In confined and semiconfined alluvial and dissected alluvium channels dry season stream flow and salmonid rearing habitat is affected by: </a:t>
            </a:r>
          </a:p>
          <a:p>
            <a:pPr marL="285750" indent="-285750">
              <a:buFont typeface="Arial" panose="020B0604020202020204" pitchFamily="34" charset="0"/>
              <a:buChar char="•"/>
            </a:pPr>
            <a:r>
              <a:rPr lang="en-US" dirty="0"/>
              <a:t>B</a:t>
            </a:r>
            <a:r>
              <a:rPr lang="en-US" dirty="0" smtClean="0"/>
              <a:t>edrock </a:t>
            </a:r>
            <a:r>
              <a:rPr lang="en-US" dirty="0"/>
              <a:t>type and </a:t>
            </a:r>
            <a:r>
              <a:rPr lang="en-US" dirty="0" smtClean="0"/>
              <a:t>permeability</a:t>
            </a:r>
          </a:p>
          <a:p>
            <a:pPr marL="285750" indent="-285750">
              <a:buFont typeface="Arial" panose="020B0604020202020204" pitchFamily="34" charset="0"/>
              <a:buChar char="•"/>
            </a:pPr>
            <a:r>
              <a:rPr lang="en-US" dirty="0"/>
              <a:t>T</a:t>
            </a:r>
            <a:r>
              <a:rPr lang="en-US" dirty="0" smtClean="0"/>
              <a:t>hickness and width of alluvial deposit</a:t>
            </a:r>
          </a:p>
          <a:p>
            <a:pPr marL="285750" indent="-285750">
              <a:buFont typeface="Arial" panose="020B0604020202020204" pitchFamily="34" charset="0"/>
              <a:buChar char="•"/>
            </a:pPr>
            <a:r>
              <a:rPr lang="en-US" dirty="0" smtClean="0"/>
              <a:t>Other factors affecting summer stream flow  </a:t>
            </a:r>
            <a:r>
              <a:rPr lang="en-US" dirty="0"/>
              <a:t>- channel </a:t>
            </a:r>
            <a:r>
              <a:rPr lang="en-US" dirty="0" smtClean="0"/>
              <a:t>slope and confinement, timing and amount of rainfall, surface and groundwater diversions, channel entrenchment</a:t>
            </a:r>
          </a:p>
        </p:txBody>
      </p:sp>
    </p:spTree>
    <p:extLst>
      <p:ext uri="{BB962C8B-B14F-4D97-AF65-F5344CB8AC3E}">
        <p14:creationId xmlns:p14="http://schemas.microsoft.com/office/powerpoint/2010/main" val="2386016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769" t="8263" r="6255" b="4412"/>
          <a:stretch/>
        </p:blipFill>
        <p:spPr>
          <a:xfrm>
            <a:off x="0" y="1049629"/>
            <a:ext cx="4662152" cy="5808371"/>
          </a:xfrm>
          <a:prstGeom prst="rect">
            <a:avLst/>
          </a:prstGeom>
        </p:spPr>
      </p:pic>
      <p:pic>
        <p:nvPicPr>
          <p:cNvPr id="2" name="Picture 2"/>
          <p:cNvPicPr>
            <a:picLocks noChangeAspect="1" noChangeArrowheads="1"/>
          </p:cNvPicPr>
          <p:nvPr/>
        </p:nvPicPr>
        <p:blipFill>
          <a:blip r:embed="rId3" cstate="print"/>
          <a:srcRect/>
          <a:stretch>
            <a:fillRect/>
          </a:stretch>
        </p:blipFill>
        <p:spPr bwMode="auto">
          <a:xfrm>
            <a:off x="2756079" y="0"/>
            <a:ext cx="6387921" cy="3928056"/>
          </a:xfrm>
          <a:prstGeom prst="rect">
            <a:avLst/>
          </a:prstGeom>
          <a:noFill/>
          <a:ln w="9525">
            <a:noFill/>
            <a:miter lim="800000"/>
            <a:headEnd/>
            <a:tailEnd/>
          </a:ln>
        </p:spPr>
      </p:pic>
      <p:cxnSp>
        <p:nvCxnSpPr>
          <p:cNvPr id="5" name="Straight Connector 4"/>
          <p:cNvCxnSpPr/>
          <p:nvPr/>
        </p:nvCxnSpPr>
        <p:spPr>
          <a:xfrm flipH="1">
            <a:off x="3812146" y="3953814"/>
            <a:ext cx="3013659" cy="8500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18975" y="4392273"/>
            <a:ext cx="3657600" cy="2308324"/>
          </a:xfrm>
          <a:prstGeom prst="rect">
            <a:avLst/>
          </a:prstGeom>
          <a:noFill/>
        </p:spPr>
        <p:txBody>
          <a:bodyPr wrap="square" rtlCol="0">
            <a:spAutoFit/>
          </a:bodyPr>
          <a:lstStyle/>
          <a:p>
            <a:r>
              <a:rPr lang="en-US" sz="2400" dirty="0" smtClean="0"/>
              <a:t>A slow trickle of groundwater into this semiconfined alluvial channel maintains steelhead trout rearing habitat</a:t>
            </a:r>
            <a:endParaRPr lang="en-US" sz="2400" dirty="0"/>
          </a:p>
        </p:txBody>
      </p:sp>
    </p:spTree>
    <p:extLst>
      <p:ext uri="{BB962C8B-B14F-4D97-AF65-F5344CB8AC3E}">
        <p14:creationId xmlns:p14="http://schemas.microsoft.com/office/powerpoint/2010/main" val="216813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717943" cy="4478628"/>
          </a:xfrm>
          <a:prstGeom prst="rect">
            <a:avLst/>
          </a:prstGeom>
        </p:spPr>
      </p:pic>
      <p:sp>
        <p:nvSpPr>
          <p:cNvPr id="9" name="TextBox 8"/>
          <p:cNvSpPr txBox="1"/>
          <p:nvPr/>
        </p:nvSpPr>
        <p:spPr>
          <a:xfrm>
            <a:off x="6490953" y="0"/>
            <a:ext cx="2653048" cy="4154984"/>
          </a:xfrm>
          <a:prstGeom prst="rect">
            <a:avLst/>
          </a:prstGeom>
          <a:solidFill>
            <a:schemeClr val="bg1"/>
          </a:solidFill>
        </p:spPr>
        <p:txBody>
          <a:bodyPr wrap="square" rtlCol="0">
            <a:spAutoFit/>
          </a:bodyPr>
          <a:lstStyle/>
          <a:p>
            <a:r>
              <a:rPr lang="en-US" sz="2400" dirty="0" smtClean="0"/>
              <a:t>The persistence of summer pools depends upon whether the creek continues to gain groundwater. Small water diversions along tributaries can alter this process especially in dry years</a:t>
            </a:r>
            <a:endParaRPr lang="en-US" sz="2400" dirty="0"/>
          </a:p>
        </p:txBody>
      </p:sp>
      <p:pic>
        <p:nvPicPr>
          <p:cNvPr id="11" name="Picture 2" descr="C:\CIG\streamflow3\graphics\pg83.tif"/>
          <p:cNvPicPr>
            <a:picLocks noChangeAspect="1" noChangeArrowheads="1"/>
          </p:cNvPicPr>
          <p:nvPr/>
        </p:nvPicPr>
        <p:blipFill rotWithShape="1">
          <a:blip r:embed="rId3" cstate="print"/>
          <a:srcRect t="-1" b="49582"/>
          <a:stretch/>
        </p:blipFill>
        <p:spPr bwMode="auto">
          <a:xfrm>
            <a:off x="141667" y="4485360"/>
            <a:ext cx="3728434" cy="2211654"/>
          </a:xfrm>
          <a:prstGeom prst="rect">
            <a:avLst/>
          </a:prstGeom>
          <a:noFill/>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1847" y="4799094"/>
            <a:ext cx="4262907" cy="1897920"/>
          </a:xfrm>
          <a:prstGeom prst="rect">
            <a:avLst/>
          </a:prstGeom>
        </p:spPr>
      </p:pic>
    </p:spTree>
    <p:extLst>
      <p:ext uri="{BB962C8B-B14F-4D97-AF65-F5344CB8AC3E}">
        <p14:creationId xmlns:p14="http://schemas.microsoft.com/office/powerpoint/2010/main" val="129921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7405"/>
            <a:ext cx="9144000" cy="6286336"/>
          </a:xfrm>
          <a:prstGeom prst="rect">
            <a:avLst/>
          </a:prstGeom>
        </p:spPr>
        <p:txBody>
          <a:bodyPr wrap="square">
            <a:spAutoFit/>
          </a:bodyPr>
          <a:lstStyle/>
          <a:p>
            <a:pPr>
              <a:lnSpc>
                <a:spcPct val="115000"/>
              </a:lnSpc>
            </a:pPr>
            <a:r>
              <a:rPr lang="en-US" sz="3200" b="1" u="sng" dirty="0">
                <a:latin typeface="Calibri" panose="020F0502020204030204" pitchFamily="34" charset="0"/>
                <a:ea typeface="Calibri" panose="020F0502020204030204" pitchFamily="34" charset="0"/>
                <a:cs typeface="Times New Roman" panose="02020603050405020304" pitchFamily="18" charset="0"/>
              </a:rPr>
              <a:t>RECOMMENDATIONS</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1. A </a:t>
            </a:r>
            <a:r>
              <a:rPr lang="en-US" sz="2000" dirty="0">
                <a:latin typeface="Calibri" panose="020F0502020204030204" pitchFamily="34" charset="0"/>
                <a:ea typeface="Calibri" panose="020F0502020204030204" pitchFamily="34" charset="0"/>
                <a:cs typeface="Times New Roman" panose="02020603050405020304" pitchFamily="18" charset="0"/>
              </a:rPr>
              <a:t>whole system approach is needed and all areas of the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Russian </a:t>
            </a:r>
            <a:r>
              <a:rPr lang="en-US" sz="2000" dirty="0">
                <a:latin typeface="Calibri" panose="020F0502020204030204" pitchFamily="34" charset="0"/>
                <a:ea typeface="Calibri" panose="020F0502020204030204" pitchFamily="34" charset="0"/>
                <a:cs typeface="Times New Roman" panose="02020603050405020304" pitchFamily="18" charset="0"/>
              </a:rPr>
              <a:t>River watershed require the detailed review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completed </a:t>
            </a:r>
            <a:r>
              <a:rPr lang="en-US" sz="2000" dirty="0">
                <a:latin typeface="Calibri" panose="020F0502020204030204" pitchFamily="34" charset="0"/>
                <a:ea typeface="Calibri" panose="020F0502020204030204" pitchFamily="34" charset="0"/>
                <a:cs typeface="Times New Roman" panose="02020603050405020304" pitchFamily="18" charset="0"/>
              </a:rPr>
              <a:t>for eight subareas by this report.  The </a:t>
            </a:r>
            <a:r>
              <a:rPr lang="en-US" sz="2000" dirty="0" smtClean="0">
                <a:latin typeface="Calibri" panose="020F0502020204030204" pitchFamily="34" charset="0"/>
                <a:ea typeface="Calibri" panose="020F0502020204030204" pitchFamily="34" charset="0"/>
                <a:cs typeface="Times New Roman" panose="02020603050405020304" pitchFamily="18" charset="0"/>
              </a:rPr>
              <a:t>remaining</a:t>
            </a:r>
          </a:p>
          <a:p>
            <a:pPr marR="0" lvl="0">
              <a:lnSpc>
                <a:spcPct val="115000"/>
              </a:lnSpc>
              <a:spcBef>
                <a:spcPts val="0"/>
              </a:spcBef>
              <a:spcAft>
                <a:spcPts val="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five subareas should also be </a:t>
            </a:r>
            <a:r>
              <a:rPr lang="en-US" sz="2000" dirty="0" smtClean="0">
                <a:latin typeface="Calibri" panose="020F0502020204030204" pitchFamily="34" charset="0"/>
                <a:ea typeface="Calibri" panose="020F0502020204030204" pitchFamily="34" charset="0"/>
                <a:cs typeface="Times New Roman" panose="02020603050405020304" pitchFamily="18" charset="0"/>
              </a:rPr>
              <a:t>evaluated.</a:t>
            </a:r>
          </a:p>
          <a:p>
            <a:pPr marR="0" lvl="0">
              <a:lnSpc>
                <a:spcPct val="115000"/>
              </a:lnSpc>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2. Prioritized </a:t>
            </a:r>
            <a:r>
              <a:rPr lang="en-US" sz="2000" dirty="0">
                <a:latin typeface="Calibri" panose="020F0502020204030204" pitchFamily="34" charset="0"/>
                <a:ea typeface="Calibri" panose="020F0502020204030204" pitchFamily="34" charset="0"/>
                <a:cs typeface="Times New Roman" panose="02020603050405020304" pitchFamily="18" charset="0"/>
              </a:rPr>
              <a:t>studies to fill major data gaps</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p>
          <a:p>
            <a:pPr marR="0" lvl="0">
              <a:lnSpc>
                <a:spcPct val="115000"/>
              </a:lnSpc>
              <a:spcBef>
                <a:spcPts val="0"/>
              </a:spcBef>
              <a:spcAft>
                <a:spcPts val="0"/>
              </a:spcAft>
            </a:pP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000" dirty="0" smtClean="0">
                <a:latin typeface="Calibri" panose="020F0502020204030204" pitchFamily="34" charset="0"/>
                <a:ea typeface="Calibri" panose="020F0502020204030204" pitchFamily="34" charset="0"/>
                <a:cs typeface="Times New Roman" panose="02020603050405020304" pitchFamily="18" charset="0"/>
              </a:rPr>
              <a:t>3. Development of economic incentives to change water management.</a:t>
            </a:r>
          </a:p>
          <a:p>
            <a:pPr marR="0" lvl="0">
              <a:lnSpc>
                <a:spcPct val="115000"/>
              </a:lnSpc>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4</a:t>
            </a:r>
            <a:r>
              <a:rPr lang="en-US" sz="2000" dirty="0" smtClean="0">
                <a:latin typeface="Calibri" panose="020F0502020204030204" pitchFamily="34" charset="0"/>
                <a:ea typeface="Calibri" panose="020F0502020204030204" pitchFamily="34" charset="0"/>
                <a:cs typeface="Times New Roman" panose="02020603050405020304" pitchFamily="18" charset="0"/>
              </a:rPr>
              <a:t>. Development </a:t>
            </a:r>
            <a:r>
              <a:rPr lang="en-US" sz="2000" dirty="0">
                <a:latin typeface="Calibri" panose="020F0502020204030204" pitchFamily="34" charset="0"/>
                <a:ea typeface="Calibri" panose="020F0502020204030204" pitchFamily="34" charset="0"/>
                <a:cs typeface="Times New Roman" panose="02020603050405020304" pitchFamily="18" charset="0"/>
              </a:rPr>
              <a:t>of a numerical model of the watershed that uses the recommended monitoring data, simulates surface and groundwater interactions and can be used to evaluate effects of changes in water use and can be used with salmonid data to prioritize restoration actions</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p>
          <a:p>
            <a:pPr marR="0" lvl="0">
              <a:lnSpc>
                <a:spcPct val="115000"/>
              </a:lnSpc>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5. Restoration </a:t>
            </a:r>
            <a:r>
              <a:rPr lang="en-US" sz="2000" dirty="0">
                <a:latin typeface="Calibri" panose="020F0502020204030204" pitchFamily="34" charset="0"/>
                <a:ea typeface="Calibri" panose="020F0502020204030204" pitchFamily="34" charset="0"/>
                <a:cs typeface="Times New Roman" panose="02020603050405020304" pitchFamily="18" charset="0"/>
              </a:rPr>
              <a:t>recommendations for each channel type</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l="2085" t="1734" r="1921" b="1552"/>
          <a:stretch/>
        </p:blipFill>
        <p:spPr bwMode="auto">
          <a:xfrm>
            <a:off x="6490952" y="0"/>
            <a:ext cx="2653048" cy="33356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33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982"/>
          <a:stretch/>
        </p:blipFill>
        <p:spPr>
          <a:xfrm>
            <a:off x="109182" y="-1"/>
            <a:ext cx="4985277" cy="6673755"/>
          </a:xfrm>
          <a:prstGeom prst="rect">
            <a:avLst/>
          </a:prstGeom>
        </p:spPr>
      </p:pic>
      <p:sp>
        <p:nvSpPr>
          <p:cNvPr id="3" name="TextBox 2"/>
          <p:cNvSpPr txBox="1"/>
          <p:nvPr/>
        </p:nvSpPr>
        <p:spPr>
          <a:xfrm>
            <a:off x="4735773" y="272955"/>
            <a:ext cx="4176215" cy="2246769"/>
          </a:xfrm>
          <a:prstGeom prst="rect">
            <a:avLst/>
          </a:prstGeom>
          <a:noFill/>
        </p:spPr>
        <p:txBody>
          <a:bodyPr wrap="square" rtlCol="0">
            <a:spAutoFit/>
          </a:bodyPr>
          <a:lstStyle/>
          <a:p>
            <a:r>
              <a:rPr lang="en-US" sz="2800" b="1" dirty="0" smtClean="0"/>
              <a:t>Bedrock channel (a)  and alluvial channels (b-d) depicting surface and groundwater interactions  of gaining and loosing.</a:t>
            </a:r>
            <a:endParaRPr lang="en-US" sz="2800" b="1" dirty="0"/>
          </a:p>
        </p:txBody>
      </p:sp>
      <p:sp>
        <p:nvSpPr>
          <p:cNvPr id="5" name="TextBox 4"/>
          <p:cNvSpPr txBox="1"/>
          <p:nvPr/>
        </p:nvSpPr>
        <p:spPr>
          <a:xfrm>
            <a:off x="1952626" y="5257800"/>
            <a:ext cx="266700" cy="230832"/>
          </a:xfrm>
          <a:prstGeom prst="rect">
            <a:avLst/>
          </a:prstGeom>
          <a:solidFill>
            <a:schemeClr val="bg1"/>
          </a:solidFill>
        </p:spPr>
        <p:txBody>
          <a:bodyPr wrap="square" rtlCol="0">
            <a:spAutoFit/>
          </a:bodyPr>
          <a:lstStyle/>
          <a:p>
            <a:r>
              <a:rPr lang="en-US" sz="900" dirty="0" smtClean="0"/>
              <a:t>d</a:t>
            </a:r>
            <a:endParaRPr lang="en-US" sz="900" dirty="0"/>
          </a:p>
        </p:txBody>
      </p:sp>
    </p:spTree>
    <p:extLst>
      <p:ext uri="{BB962C8B-B14F-4D97-AF65-F5344CB8AC3E}">
        <p14:creationId xmlns:p14="http://schemas.microsoft.com/office/powerpoint/2010/main" val="676039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2007-06-18day1fieldwork 01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151" b="18181"/>
          <a:stretch/>
        </p:blipFill>
        <p:spPr bwMode="auto">
          <a:xfrm>
            <a:off x="186264" y="771391"/>
            <a:ext cx="4501366" cy="212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3957" t="30121" r="27248" b="4704"/>
          <a:stretch/>
        </p:blipFill>
        <p:spPr bwMode="auto">
          <a:xfrm>
            <a:off x="-32197" y="3327413"/>
            <a:ext cx="2041301" cy="328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32197" y="6540076"/>
            <a:ext cx="341574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700" b="1" dirty="0">
                <a:latin typeface="Calibri" panose="020F0502020204030204" pitchFamily="34" charset="0"/>
              </a:rPr>
              <a:t>Monitoring well levels</a:t>
            </a:r>
          </a:p>
        </p:txBody>
      </p:sp>
      <p:sp>
        <p:nvSpPr>
          <p:cNvPr id="2" name="TextBox 1"/>
          <p:cNvSpPr txBox="1"/>
          <p:nvPr/>
        </p:nvSpPr>
        <p:spPr>
          <a:xfrm>
            <a:off x="-32196" y="2827335"/>
            <a:ext cx="4958126" cy="353943"/>
          </a:xfrm>
          <a:prstGeom prst="rect">
            <a:avLst/>
          </a:prstGeom>
          <a:noFill/>
          <a:ln>
            <a:noFill/>
          </a:ln>
        </p:spPr>
        <p:txBody>
          <a:bodyPr wrap="square" rtlCol="0">
            <a:spAutoFit/>
          </a:bodyPr>
          <a:lstStyle/>
          <a:p>
            <a:r>
              <a:rPr lang="en-US" sz="1700" b="1" dirty="0"/>
              <a:t>Surveying channel </a:t>
            </a:r>
            <a:r>
              <a:rPr lang="en-US" sz="1700" b="1" dirty="0" smtClean="0"/>
              <a:t>cross-section for stream flow gage</a:t>
            </a:r>
            <a:endParaRPr lang="en-US" sz="1700" b="1" dirty="0"/>
          </a:p>
        </p:txBody>
      </p:sp>
      <p:pic>
        <p:nvPicPr>
          <p:cNvPr id="9" name="Picture 8" descr="100_1346"/>
          <p:cNvPicPr/>
          <p:nvPr/>
        </p:nvPicPr>
        <p:blipFill rotWithShape="1">
          <a:blip r:embed="rId5" cstate="print"/>
          <a:srcRect t="3220" b="25806"/>
          <a:stretch/>
        </p:blipFill>
        <p:spPr bwMode="auto">
          <a:xfrm>
            <a:off x="5545026" y="3283514"/>
            <a:ext cx="3598974" cy="3393582"/>
          </a:xfrm>
          <a:prstGeom prst="rect">
            <a:avLst/>
          </a:prstGeom>
          <a:noFill/>
          <a:ln w="9525">
            <a:noFill/>
            <a:miter lim="800000"/>
            <a:headEnd/>
            <a:tailEnd/>
          </a:ln>
        </p:spPr>
      </p:pic>
      <p:sp>
        <p:nvSpPr>
          <p:cNvPr id="4" name="TextBox 3"/>
          <p:cNvSpPr txBox="1"/>
          <p:nvPr/>
        </p:nvSpPr>
        <p:spPr>
          <a:xfrm>
            <a:off x="5849820" y="6470905"/>
            <a:ext cx="3598973" cy="369332"/>
          </a:xfrm>
          <a:prstGeom prst="rect">
            <a:avLst/>
          </a:prstGeom>
          <a:solidFill>
            <a:schemeClr val="bg1"/>
          </a:solidFill>
        </p:spPr>
        <p:txBody>
          <a:bodyPr wrap="square" rtlCol="0">
            <a:spAutoFit/>
          </a:bodyPr>
          <a:lstStyle/>
          <a:p>
            <a:pPr algn="ctr"/>
            <a:r>
              <a:rPr lang="en-US" b="1" dirty="0"/>
              <a:t>Sampling macroinvertebrates</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8180" y="3471604"/>
            <a:ext cx="3240487" cy="2430366"/>
          </a:xfrm>
          <a:prstGeom prst="rect">
            <a:avLst/>
          </a:prstGeom>
        </p:spPr>
      </p:pic>
      <p:sp>
        <p:nvSpPr>
          <p:cNvPr id="11" name="TextBox 10"/>
          <p:cNvSpPr txBox="1"/>
          <p:nvPr/>
        </p:nvSpPr>
        <p:spPr>
          <a:xfrm>
            <a:off x="3363490" y="5901970"/>
            <a:ext cx="2859109" cy="369332"/>
          </a:xfrm>
          <a:prstGeom prst="rect">
            <a:avLst/>
          </a:prstGeom>
          <a:noFill/>
        </p:spPr>
        <p:txBody>
          <a:bodyPr wrap="square" rtlCol="0">
            <a:spAutoFit/>
          </a:bodyPr>
          <a:lstStyle/>
          <a:p>
            <a:pPr algn="ctr"/>
            <a:r>
              <a:rPr lang="en-US" b="1" dirty="0"/>
              <a:t>Seining fish</a:t>
            </a:r>
          </a:p>
        </p:txBody>
      </p:sp>
      <p:pic>
        <p:nvPicPr>
          <p:cNvPr id="15" name="Picture 3" descr="C:\CIG\presentation\Photos\DCP_0722.jpg"/>
          <p:cNvPicPr>
            <a:picLocks noChangeAspect="1" noChangeArrowheads="1"/>
          </p:cNvPicPr>
          <p:nvPr/>
        </p:nvPicPr>
        <p:blipFill rotWithShape="1">
          <a:blip r:embed="rId7" cstate="print"/>
          <a:srcRect t="13652" b="10239"/>
          <a:stretch/>
        </p:blipFill>
        <p:spPr bwMode="auto">
          <a:xfrm>
            <a:off x="4925929" y="812801"/>
            <a:ext cx="4082604" cy="2039112"/>
          </a:xfrm>
          <a:prstGeom prst="rect">
            <a:avLst/>
          </a:prstGeom>
          <a:noFill/>
        </p:spPr>
      </p:pic>
      <p:sp>
        <p:nvSpPr>
          <p:cNvPr id="12" name="TextBox 11"/>
          <p:cNvSpPr txBox="1"/>
          <p:nvPr/>
        </p:nvSpPr>
        <p:spPr>
          <a:xfrm>
            <a:off x="4906090" y="2819640"/>
            <a:ext cx="4160540" cy="369332"/>
          </a:xfrm>
          <a:prstGeom prst="rect">
            <a:avLst/>
          </a:prstGeom>
          <a:noFill/>
        </p:spPr>
        <p:txBody>
          <a:bodyPr wrap="square" rtlCol="0">
            <a:spAutoFit/>
          </a:bodyPr>
          <a:lstStyle/>
          <a:p>
            <a:pPr algn="ctr"/>
            <a:r>
              <a:rPr lang="en-US" b="1" dirty="0"/>
              <a:t>Measuring </a:t>
            </a:r>
            <a:r>
              <a:rPr lang="en-US" b="1" dirty="0" smtClean="0"/>
              <a:t>discharge for stream flow gage</a:t>
            </a:r>
            <a:endParaRPr lang="en-US" b="1" dirty="0"/>
          </a:p>
        </p:txBody>
      </p:sp>
      <p:sp>
        <p:nvSpPr>
          <p:cNvPr id="13" name="TextBox 12"/>
          <p:cNvSpPr txBox="1"/>
          <p:nvPr/>
        </p:nvSpPr>
        <p:spPr>
          <a:xfrm>
            <a:off x="185074" y="42219"/>
            <a:ext cx="8958925" cy="523220"/>
          </a:xfrm>
          <a:prstGeom prst="rect">
            <a:avLst/>
          </a:prstGeom>
          <a:noFill/>
        </p:spPr>
        <p:txBody>
          <a:bodyPr wrap="square" rtlCol="0">
            <a:spAutoFit/>
          </a:bodyPr>
          <a:lstStyle/>
          <a:p>
            <a:r>
              <a:rPr lang="en-US" sz="2800" b="1" dirty="0" smtClean="0">
                <a:latin typeface="Calibri" panose="020F0502020204030204" pitchFamily="34" charset="0"/>
                <a:ea typeface="Calibri" panose="020F0502020204030204" pitchFamily="34" charset="0"/>
                <a:cs typeface="Times New Roman" panose="02020603050405020304" pitchFamily="18" charset="0"/>
              </a:rPr>
              <a:t>2. Prioritized studies to fill major data gaps</a:t>
            </a:r>
            <a:endParaRPr lang="en-US" sz="2800" b="1" dirty="0"/>
          </a:p>
        </p:txBody>
      </p:sp>
    </p:spTree>
    <p:extLst>
      <p:ext uri="{BB962C8B-B14F-4D97-AF65-F5344CB8AC3E}">
        <p14:creationId xmlns:p14="http://schemas.microsoft.com/office/powerpoint/2010/main" val="3584020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6214" y="180304"/>
            <a:ext cx="8847785" cy="6524863"/>
          </a:xfrm>
          <a:prstGeom prst="rect">
            <a:avLst/>
          </a:prstGeom>
          <a:noFill/>
        </p:spPr>
        <p:txBody>
          <a:bodyPr wrap="square" rtlCol="0">
            <a:spAutoFit/>
          </a:bodyPr>
          <a:lstStyle/>
          <a:p>
            <a:r>
              <a:rPr lang="en-US" sz="2200" b="1" dirty="0"/>
              <a:t>The ISRP  collected and reviewed sources of information on:</a:t>
            </a:r>
          </a:p>
          <a:p>
            <a:endParaRPr lang="en-US" sz="2200" b="1" dirty="0"/>
          </a:p>
          <a:p>
            <a:pPr marL="342900" indent="-342900">
              <a:buFont typeface="Arial" panose="020B0604020202020204" pitchFamily="34" charset="0"/>
              <a:buChar char="•"/>
            </a:pPr>
            <a:r>
              <a:rPr lang="en-US" sz="2200" b="1" dirty="0"/>
              <a:t>Rainfall and air temperature</a:t>
            </a:r>
          </a:p>
          <a:p>
            <a:pPr marL="342900" indent="-342900">
              <a:buFont typeface="Arial" panose="020B0604020202020204" pitchFamily="34" charset="0"/>
              <a:buChar char="•"/>
            </a:pPr>
            <a:r>
              <a:rPr lang="en-US" sz="2200" b="1" dirty="0"/>
              <a:t>Geology</a:t>
            </a:r>
          </a:p>
          <a:p>
            <a:pPr marL="342900" indent="-342900">
              <a:buFont typeface="Arial" panose="020B0604020202020204" pitchFamily="34" charset="0"/>
              <a:buChar char="•"/>
            </a:pPr>
            <a:r>
              <a:rPr lang="en-US" sz="2200" b="1" dirty="0"/>
              <a:t>Groundwater</a:t>
            </a:r>
          </a:p>
          <a:p>
            <a:pPr marL="342900" indent="-342900">
              <a:buFont typeface="Arial" panose="020B0604020202020204" pitchFamily="34" charset="0"/>
              <a:buChar char="•"/>
            </a:pPr>
            <a:r>
              <a:rPr lang="en-US" sz="2200" b="1" dirty="0"/>
              <a:t>Surface water</a:t>
            </a:r>
          </a:p>
          <a:p>
            <a:pPr marL="342900" indent="-342900">
              <a:buFont typeface="Arial" panose="020B0604020202020204" pitchFamily="34" charset="0"/>
              <a:buChar char="•"/>
            </a:pPr>
            <a:r>
              <a:rPr lang="en-US" sz="2200" b="1" dirty="0"/>
              <a:t>Geomorphology</a:t>
            </a:r>
          </a:p>
          <a:p>
            <a:pPr marL="342900" indent="-342900">
              <a:buFont typeface="Arial" panose="020B0604020202020204" pitchFamily="34" charset="0"/>
              <a:buChar char="•"/>
            </a:pPr>
            <a:r>
              <a:rPr lang="en-US" sz="2200" b="1" dirty="0"/>
              <a:t>Water quality – water temperature</a:t>
            </a:r>
          </a:p>
          <a:p>
            <a:pPr marL="342900" indent="-342900">
              <a:buFont typeface="Arial" panose="020B0604020202020204" pitchFamily="34" charset="0"/>
              <a:buChar char="•"/>
            </a:pPr>
            <a:r>
              <a:rPr lang="en-US" sz="2200" b="1" dirty="0"/>
              <a:t>Climate change studies</a:t>
            </a:r>
          </a:p>
          <a:p>
            <a:pPr marL="342900" indent="-342900">
              <a:buFont typeface="Arial" panose="020B0604020202020204" pitchFamily="34" charset="0"/>
              <a:buChar char="•"/>
            </a:pPr>
            <a:r>
              <a:rPr lang="en-US" sz="2200" b="1" dirty="0"/>
              <a:t>Water Demand and Use</a:t>
            </a:r>
          </a:p>
          <a:p>
            <a:pPr marL="342900" indent="-342900">
              <a:buFont typeface="Arial" panose="020B0604020202020204" pitchFamily="34" charset="0"/>
              <a:buChar char="•"/>
            </a:pPr>
            <a:r>
              <a:rPr lang="en-US" sz="2200" b="1" dirty="0"/>
              <a:t>Aquatic Communities</a:t>
            </a:r>
          </a:p>
          <a:p>
            <a:endParaRPr lang="en-US" sz="2200" b="1" dirty="0"/>
          </a:p>
          <a:p>
            <a:r>
              <a:rPr lang="en-US" sz="2200" b="1" dirty="0"/>
              <a:t>The ISRP is recommending additional data collection in:</a:t>
            </a:r>
          </a:p>
          <a:p>
            <a:pPr marL="342900" indent="-342900">
              <a:buFont typeface="Arial" panose="020B0604020202020204" pitchFamily="34" charset="0"/>
              <a:buChar char="•"/>
            </a:pPr>
            <a:r>
              <a:rPr lang="en-US" sz="2200" b="1" dirty="0"/>
              <a:t>Aquatic communities</a:t>
            </a:r>
          </a:p>
          <a:p>
            <a:pPr marL="342900" indent="-342900">
              <a:buFont typeface="Arial" panose="020B0604020202020204" pitchFamily="34" charset="0"/>
              <a:buChar char="•"/>
            </a:pPr>
            <a:r>
              <a:rPr lang="en-US" sz="2200" b="1" dirty="0"/>
              <a:t>Groundwater</a:t>
            </a:r>
          </a:p>
          <a:p>
            <a:pPr marL="342900" indent="-342900">
              <a:buFont typeface="Arial" panose="020B0604020202020204" pitchFamily="34" charset="0"/>
              <a:buChar char="•"/>
            </a:pPr>
            <a:r>
              <a:rPr lang="en-US" sz="2200" b="1" dirty="0"/>
              <a:t>Surface Water</a:t>
            </a:r>
          </a:p>
          <a:p>
            <a:pPr marL="342900" indent="-342900">
              <a:buFont typeface="Arial" panose="020B0604020202020204" pitchFamily="34" charset="0"/>
              <a:buChar char="•"/>
            </a:pPr>
            <a:r>
              <a:rPr lang="en-US" sz="2200" b="1" dirty="0"/>
              <a:t>Water Use</a:t>
            </a:r>
          </a:p>
          <a:p>
            <a:endParaRPr lang="en-US" sz="2200" b="1" dirty="0"/>
          </a:p>
          <a:p>
            <a:r>
              <a:rPr lang="en-US" sz="2200" b="1" dirty="0"/>
              <a:t>Plus focused studies in geomorphology, climate change </a:t>
            </a:r>
          </a:p>
        </p:txBody>
      </p:sp>
    </p:spTree>
    <p:extLst>
      <p:ext uri="{BB962C8B-B14F-4D97-AF65-F5344CB8AC3E}">
        <p14:creationId xmlns:p14="http://schemas.microsoft.com/office/powerpoint/2010/main" val="2393187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933"/>
            <a:ext cx="9144000" cy="4708981"/>
          </a:xfrm>
          <a:prstGeom prst="rect">
            <a:avLst/>
          </a:prstGeom>
          <a:noFill/>
        </p:spPr>
        <p:txBody>
          <a:bodyPr wrap="square" rtlCol="0">
            <a:spAutoFit/>
          </a:bodyPr>
          <a:lstStyle/>
          <a:p>
            <a:r>
              <a:rPr lang="en-US" sz="2000" b="1" u="sng" dirty="0"/>
              <a:t>Aquatic Communities Data </a:t>
            </a:r>
            <a:r>
              <a:rPr lang="en-US" sz="2000" b="1" u="sng" dirty="0" smtClean="0"/>
              <a:t>Gaps</a:t>
            </a:r>
            <a:endParaRPr lang="en-US" sz="2000" dirty="0"/>
          </a:p>
          <a:p>
            <a:pPr marL="285750" lvl="0" indent="-285750">
              <a:buFont typeface="Arial" panose="020B0604020202020204" pitchFamily="34" charset="0"/>
              <a:buChar char="•"/>
            </a:pPr>
            <a:r>
              <a:rPr lang="en-US" sz="2000" dirty="0" smtClean="0"/>
              <a:t>There is very </a:t>
            </a:r>
            <a:r>
              <a:rPr lang="en-US" sz="2000" dirty="0"/>
              <a:t>little comprehensive ecological data on the aquatic communities in the Russian River and its tributaries. Existing studies primarily consist of single-day qualitative habitat surveys of creeks, one-time </a:t>
            </a:r>
            <a:r>
              <a:rPr lang="en-US" sz="2000" dirty="0" smtClean="0"/>
              <a:t>collections </a:t>
            </a:r>
            <a:r>
              <a:rPr lang="en-US" sz="2000" dirty="0"/>
              <a:t>of benthic macro-invertebrates, or juvenile salmonids, often without adequate field data to determine the location of the sampling. </a:t>
            </a:r>
            <a:endParaRPr lang="en-US" sz="2000" dirty="0" smtClean="0"/>
          </a:p>
          <a:p>
            <a:pPr marL="285750" lvl="0" indent="-285750">
              <a:buFont typeface="Arial" panose="020B0604020202020204" pitchFamily="34" charset="0"/>
              <a:buChar char="•"/>
            </a:pPr>
            <a:r>
              <a:rPr lang="en-US" sz="2000" dirty="0" smtClean="0"/>
              <a:t>The main stem </a:t>
            </a:r>
            <a:r>
              <a:rPr lang="en-US" sz="2000" dirty="0"/>
              <a:t>river has been studied in greater detail with annual spawner studies in certain locations since 2002. </a:t>
            </a:r>
            <a:endParaRPr lang="en-US" sz="2000" dirty="0" smtClean="0"/>
          </a:p>
          <a:p>
            <a:pPr marL="285750" lvl="0" indent="-285750">
              <a:buFont typeface="Arial" panose="020B0604020202020204" pitchFamily="34" charset="0"/>
              <a:buChar char="•"/>
            </a:pPr>
            <a:r>
              <a:rPr lang="en-US" sz="2000" dirty="0" smtClean="0"/>
              <a:t>There </a:t>
            </a:r>
            <a:r>
              <a:rPr lang="en-US" sz="2000" dirty="0"/>
              <a:t>is no population data and limited recent presence/absence data on steelhead trout in the tributaries outside of </a:t>
            </a:r>
            <a:r>
              <a:rPr lang="en-US" sz="2000" dirty="0" smtClean="0"/>
              <a:t>several </a:t>
            </a:r>
            <a:r>
              <a:rPr lang="en-US" sz="2000" dirty="0"/>
              <a:t>Coho salmon </a:t>
            </a:r>
            <a:r>
              <a:rPr lang="en-US" sz="2000" dirty="0" smtClean="0"/>
              <a:t>tributaries</a:t>
            </a:r>
            <a:endParaRPr lang="en-US" sz="2000" dirty="0"/>
          </a:p>
          <a:p>
            <a:pPr marL="285750" indent="-285750">
              <a:buFont typeface="Arial" panose="020B0604020202020204" pitchFamily="34" charset="0"/>
              <a:buChar char="•"/>
            </a:pPr>
            <a:r>
              <a:rPr lang="en-US" sz="2000" dirty="0"/>
              <a:t>Very </a:t>
            </a:r>
            <a:r>
              <a:rPr lang="en-US" sz="2000" dirty="0" smtClean="0"/>
              <a:t>little data on non-salmonid </a:t>
            </a:r>
            <a:r>
              <a:rPr lang="en-US" sz="2000" dirty="0"/>
              <a:t>fishes, amphibians, or invertebrates has been </a:t>
            </a:r>
            <a:r>
              <a:rPr lang="en-US" sz="2000" dirty="0" smtClean="0"/>
              <a:t>collected. </a:t>
            </a:r>
            <a:endParaRPr lang="en-US" sz="2000" dirty="0"/>
          </a:p>
          <a:p>
            <a:pPr marL="285750" indent="-285750">
              <a:buFont typeface="Arial" panose="020B0604020202020204" pitchFamily="34" charset="0"/>
              <a:buChar char="•"/>
            </a:pPr>
            <a:r>
              <a:rPr lang="en-US" sz="2000" dirty="0" smtClean="0"/>
              <a:t>Species </a:t>
            </a:r>
            <a:r>
              <a:rPr lang="en-US" sz="2000" dirty="0"/>
              <a:t>have been studied in </a:t>
            </a:r>
            <a:r>
              <a:rPr lang="en-US" sz="2000" dirty="0" smtClean="0"/>
              <a:t>isolation. </a:t>
            </a:r>
            <a:r>
              <a:rPr lang="en-US" sz="2000" dirty="0"/>
              <a:t>C</a:t>
            </a:r>
            <a:r>
              <a:rPr lang="en-US" sz="2000" dirty="0" smtClean="0"/>
              <a:t>onservation </a:t>
            </a:r>
            <a:r>
              <a:rPr lang="en-US" sz="2000" dirty="0"/>
              <a:t>of anadromous fish populations also requires an understanding of ecological interactions with other </a:t>
            </a:r>
            <a:r>
              <a:rPr lang="en-US" sz="2000" dirty="0" smtClean="0"/>
              <a:t>species  </a:t>
            </a:r>
            <a:endParaRPr lang="en-US" sz="2000" dirty="0"/>
          </a:p>
        </p:txBody>
      </p:sp>
      <p:sp>
        <p:nvSpPr>
          <p:cNvPr id="3" name="TextBox 2"/>
          <p:cNvSpPr txBox="1"/>
          <p:nvPr/>
        </p:nvSpPr>
        <p:spPr>
          <a:xfrm>
            <a:off x="0" y="4919008"/>
            <a:ext cx="9144000" cy="1938992"/>
          </a:xfrm>
          <a:prstGeom prst="rect">
            <a:avLst/>
          </a:prstGeom>
          <a:noFill/>
        </p:spPr>
        <p:txBody>
          <a:bodyPr wrap="square" rtlCol="0">
            <a:spAutoFit/>
          </a:bodyPr>
          <a:lstStyle/>
          <a:p>
            <a:r>
              <a:rPr lang="en-US" sz="2000" b="1" u="sng" dirty="0"/>
              <a:t>Groundwater Data Gaps</a:t>
            </a:r>
            <a:endParaRPr lang="en-US" sz="2000" dirty="0"/>
          </a:p>
          <a:p>
            <a:pPr marL="285750" indent="-285750">
              <a:buFont typeface="Arial" panose="020B0604020202020204" pitchFamily="34" charset="0"/>
              <a:buChar char="•"/>
            </a:pPr>
            <a:r>
              <a:rPr lang="en-US" sz="2000" dirty="0"/>
              <a:t>Continuous groundwater monitoring (elevation, temperature) is lacking in alluvial valleys, confined alluvial, semiconfined alluvial, and dissected alluvium channel types.  </a:t>
            </a:r>
          </a:p>
          <a:p>
            <a:pPr marL="285750" indent="-285750">
              <a:buFont typeface="Arial" panose="020B0604020202020204" pitchFamily="34" charset="0"/>
              <a:buChar char="•"/>
            </a:pPr>
            <a:r>
              <a:rPr lang="en-US" sz="2000" dirty="0"/>
              <a:t>For existing </a:t>
            </a:r>
            <a:r>
              <a:rPr lang="en-US" sz="2000" dirty="0" smtClean="0"/>
              <a:t>wells an </a:t>
            </a:r>
            <a:r>
              <a:rPr lang="en-US" sz="2000" dirty="0"/>
              <a:t>inventory of well features, e.g. elevation of first screen, diversion volume and timing </a:t>
            </a:r>
            <a:r>
              <a:rPr lang="en-US" sz="2000" dirty="0" smtClean="0"/>
              <a:t>is needed</a:t>
            </a:r>
            <a:endParaRPr lang="en-US" sz="2000" dirty="0"/>
          </a:p>
        </p:txBody>
      </p:sp>
    </p:spTree>
    <p:extLst>
      <p:ext uri="{BB962C8B-B14F-4D97-AF65-F5344CB8AC3E}">
        <p14:creationId xmlns:p14="http://schemas.microsoft.com/office/powerpoint/2010/main" val="1218884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9144000" cy="1631216"/>
          </a:xfrm>
          <a:prstGeom prst="rect">
            <a:avLst/>
          </a:prstGeom>
          <a:noFill/>
        </p:spPr>
        <p:txBody>
          <a:bodyPr wrap="square" rtlCol="0" anchor="t">
            <a:spAutoFit/>
          </a:bodyPr>
          <a:lstStyle/>
          <a:p>
            <a:r>
              <a:rPr lang="en-US" sz="2000" b="1" u="sng" dirty="0"/>
              <a:t>Surface Water Data Gaps</a:t>
            </a:r>
            <a:endParaRPr lang="en-US" sz="2000" dirty="0"/>
          </a:p>
          <a:p>
            <a:pPr marL="285750" indent="-285750">
              <a:buFont typeface="Arial" panose="020B0604020202020204" pitchFamily="34" charset="0"/>
              <a:buChar char="•"/>
            </a:pPr>
            <a:r>
              <a:rPr lang="en-US" sz="2000" dirty="0"/>
              <a:t>Stream flow gages are primarily on the main stem Russian River with only a few on tributary streams</a:t>
            </a:r>
          </a:p>
          <a:p>
            <a:pPr marL="285750" indent="-285750">
              <a:buFont typeface="Arial" panose="020B0604020202020204" pitchFamily="34" charset="0"/>
              <a:buChar char="•"/>
            </a:pPr>
            <a:r>
              <a:rPr lang="en-US" sz="2000" dirty="0"/>
              <a:t>Due to the high level of variation in the geology and topography of tributary streams, gaging data can not be accurately extrapolated between </a:t>
            </a:r>
            <a:r>
              <a:rPr lang="en-US" sz="2000" dirty="0" smtClean="0"/>
              <a:t>tributaries</a:t>
            </a:r>
          </a:p>
        </p:txBody>
      </p:sp>
      <p:sp>
        <p:nvSpPr>
          <p:cNvPr id="3" name="Rectangle 2"/>
          <p:cNvSpPr/>
          <p:nvPr/>
        </p:nvSpPr>
        <p:spPr>
          <a:xfrm>
            <a:off x="-1" y="1631216"/>
            <a:ext cx="9144001" cy="2246769"/>
          </a:xfrm>
          <a:prstGeom prst="rect">
            <a:avLst/>
          </a:prstGeom>
        </p:spPr>
        <p:txBody>
          <a:bodyPr wrap="square">
            <a:spAutoFit/>
          </a:bodyPr>
          <a:lstStyle/>
          <a:p>
            <a:r>
              <a:rPr lang="en-US" sz="2000" b="1" u="sng" dirty="0"/>
              <a:t>Geomorphology Data Gaps</a:t>
            </a:r>
            <a:endParaRPr lang="en-US" sz="2000" dirty="0"/>
          </a:p>
          <a:p>
            <a:r>
              <a:rPr lang="en-US" sz="2000" dirty="0"/>
              <a:t>Uncertainty about dynamics of Russian River </a:t>
            </a:r>
            <a:r>
              <a:rPr lang="en-US" sz="2000" dirty="0" smtClean="0"/>
              <a:t>main stem </a:t>
            </a:r>
            <a:r>
              <a:rPr lang="en-US" sz="2000" dirty="0"/>
              <a:t>channel evolution</a:t>
            </a:r>
          </a:p>
          <a:p>
            <a:pPr marL="285750" indent="-285750">
              <a:buFont typeface="Arial" panose="020B0604020202020204" pitchFamily="34" charset="0"/>
              <a:buChar char="•"/>
            </a:pPr>
            <a:r>
              <a:rPr lang="en-US" sz="2000" dirty="0"/>
              <a:t>How much has the main stem river channel aggraded (built-up) or degraded (downcut) since the last survey was done? </a:t>
            </a:r>
          </a:p>
          <a:p>
            <a:pPr marL="285750" indent="-285750">
              <a:buFont typeface="Arial" panose="020B0604020202020204" pitchFamily="34" charset="0"/>
              <a:buChar char="•"/>
            </a:pPr>
            <a:r>
              <a:rPr lang="en-US" sz="2000" dirty="0"/>
              <a:t>Is the incision process continuing and at what rate?  </a:t>
            </a:r>
          </a:p>
          <a:p>
            <a:pPr marL="285750" indent="-285750">
              <a:buFont typeface="Arial" panose="020B0604020202020204" pitchFamily="34" charset="0"/>
              <a:buChar char="•"/>
            </a:pPr>
            <a:r>
              <a:rPr lang="en-US" sz="2000" dirty="0"/>
              <a:t>How are tributary streams in the alluvial valleys adjusting to </a:t>
            </a:r>
            <a:r>
              <a:rPr lang="en-US" sz="2000" dirty="0" smtClean="0"/>
              <a:t>incision </a:t>
            </a:r>
            <a:r>
              <a:rPr lang="en-US" sz="2000" dirty="0"/>
              <a:t>of the main stem?</a:t>
            </a:r>
          </a:p>
        </p:txBody>
      </p:sp>
      <p:sp>
        <p:nvSpPr>
          <p:cNvPr id="4" name="TextBox 3"/>
          <p:cNvSpPr txBox="1"/>
          <p:nvPr/>
        </p:nvSpPr>
        <p:spPr>
          <a:xfrm>
            <a:off x="-1" y="3995678"/>
            <a:ext cx="9143999" cy="2862322"/>
          </a:xfrm>
          <a:prstGeom prst="rect">
            <a:avLst/>
          </a:prstGeom>
          <a:noFill/>
        </p:spPr>
        <p:txBody>
          <a:bodyPr wrap="square" rtlCol="0">
            <a:spAutoFit/>
          </a:bodyPr>
          <a:lstStyle/>
          <a:p>
            <a:r>
              <a:rPr lang="en-US" sz="2000" b="1" u="sng" dirty="0"/>
              <a:t>Climate Change Focused </a:t>
            </a:r>
            <a:r>
              <a:rPr lang="en-US" sz="2000" b="1" u="sng" dirty="0" smtClean="0"/>
              <a:t>Study</a:t>
            </a:r>
            <a:endParaRPr lang="en-US" sz="2000" dirty="0"/>
          </a:p>
          <a:p>
            <a:r>
              <a:rPr lang="en-US" sz="2000" dirty="0"/>
              <a:t>The questions important to answer for future climate change studies include:   </a:t>
            </a:r>
          </a:p>
          <a:p>
            <a:pPr marL="285750" indent="-285750">
              <a:buFont typeface="Arial" panose="020B0604020202020204" pitchFamily="34" charset="0"/>
              <a:buChar char="•"/>
            </a:pPr>
            <a:r>
              <a:rPr lang="en-US" sz="2000" dirty="0"/>
              <a:t>What will future water temperatures be in specific tributary locations under various climate change scenarios? </a:t>
            </a:r>
          </a:p>
          <a:p>
            <a:pPr marL="285750" indent="-285750">
              <a:buFont typeface="Arial" panose="020B0604020202020204" pitchFamily="34" charset="0"/>
              <a:buChar char="•"/>
            </a:pPr>
            <a:r>
              <a:rPr lang="en-US" sz="2000" dirty="0"/>
              <a:t>Can we prioritize restoration efforts in tributaries where cold water may be more prevalent?  </a:t>
            </a:r>
          </a:p>
          <a:p>
            <a:pPr marL="285750" indent="-285750">
              <a:buFont typeface="Arial" panose="020B0604020202020204" pitchFamily="34" charset="0"/>
              <a:buChar char="•"/>
            </a:pPr>
            <a:r>
              <a:rPr lang="en-US" sz="2000" dirty="0"/>
              <a:t>How will increased future water demands for </a:t>
            </a:r>
            <a:r>
              <a:rPr lang="en-US" sz="2000" dirty="0" smtClean="0"/>
              <a:t>urban, rural </a:t>
            </a:r>
            <a:r>
              <a:rPr lang="en-US" sz="2000" dirty="0"/>
              <a:t>residential and agricultural land use fare under predicted future climate scenarios? </a:t>
            </a:r>
          </a:p>
          <a:p>
            <a:pPr marL="285750" indent="-285750">
              <a:buFont typeface="Arial" panose="020B0604020202020204" pitchFamily="34" charset="0"/>
              <a:buChar char="•"/>
            </a:pPr>
            <a:r>
              <a:rPr lang="en-US" sz="2000" dirty="0"/>
              <a:t>Will there be adequate flows for human uses and fish and aquatic life?</a:t>
            </a:r>
          </a:p>
        </p:txBody>
      </p:sp>
    </p:spTree>
    <p:extLst>
      <p:ext uri="{BB962C8B-B14F-4D97-AF65-F5344CB8AC3E}">
        <p14:creationId xmlns:p14="http://schemas.microsoft.com/office/powerpoint/2010/main" val="2374631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972" y="47398"/>
            <a:ext cx="8448541" cy="584775"/>
          </a:xfrm>
          <a:prstGeom prst="rect">
            <a:avLst/>
          </a:prstGeom>
          <a:noFill/>
        </p:spPr>
        <p:txBody>
          <a:bodyPr wrap="square" rtlCol="0">
            <a:spAutoFit/>
          </a:bodyPr>
          <a:lstStyle/>
          <a:p>
            <a:pPr algn="ctr"/>
            <a:r>
              <a:rPr lang="en-US" sz="3200" b="1" dirty="0" smtClean="0"/>
              <a:t>WATER DEMAND</a:t>
            </a:r>
            <a:endParaRPr lang="en-US" sz="32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43922"/>
            <a:ext cx="3675140" cy="1967599"/>
          </a:xfrm>
          <a:prstGeom prst="rect">
            <a:avLst/>
          </a:prstGeom>
        </p:spPr>
      </p:pic>
      <p:pic>
        <p:nvPicPr>
          <p:cNvPr id="4" name="Picture 3" descr="pond.jpg"/>
          <p:cNvPicPr>
            <a:picLocks noChangeAspect="1"/>
          </p:cNvPicPr>
          <p:nvPr/>
        </p:nvPicPr>
        <p:blipFill>
          <a:blip r:embed="rId3" cstate="print"/>
          <a:stretch>
            <a:fillRect/>
          </a:stretch>
        </p:blipFill>
        <p:spPr>
          <a:xfrm>
            <a:off x="4941597" y="4191000"/>
            <a:ext cx="4114800" cy="2667000"/>
          </a:xfrm>
          <a:prstGeom prst="rect">
            <a:avLst/>
          </a:prstGeom>
          <a:ln w="28575">
            <a:noFill/>
          </a:ln>
        </p:spPr>
      </p:pic>
      <p:pic>
        <p:nvPicPr>
          <p:cNvPr id="5" name="Picture 2" descr="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023" y="765079"/>
            <a:ext cx="2322490" cy="316010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97636"/>
            <a:ext cx="4546242" cy="266036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3510" y="765079"/>
            <a:ext cx="2477774" cy="174307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3510" y="2551169"/>
            <a:ext cx="2477774" cy="137401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104" y="2641058"/>
            <a:ext cx="2290561" cy="1527041"/>
          </a:xfrm>
          <a:prstGeom prst="rect">
            <a:avLst/>
          </a:prstGeom>
        </p:spPr>
      </p:pic>
    </p:spTree>
    <p:extLst>
      <p:ext uri="{BB962C8B-B14F-4D97-AF65-F5344CB8AC3E}">
        <p14:creationId xmlns:p14="http://schemas.microsoft.com/office/powerpoint/2010/main" val="267746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215548"/>
          </a:xfrm>
          <a:prstGeom prst="rect">
            <a:avLst/>
          </a:prstGeom>
        </p:spPr>
        <p:txBody>
          <a:bodyPr wrap="square">
            <a:spAutoFit/>
          </a:bodyPr>
          <a:lstStyle/>
          <a:p>
            <a:pPr>
              <a:lnSpc>
                <a:spcPct val="115000"/>
              </a:lnSpc>
            </a:pPr>
            <a:r>
              <a:rPr lang="en-US" sz="2400" b="1" u="sng" dirty="0">
                <a:ea typeface="Calibri" panose="020F0502020204030204" pitchFamily="34" charset="0"/>
                <a:cs typeface="Times New Roman" panose="02020603050405020304" pitchFamily="18" charset="0"/>
              </a:rPr>
              <a:t>Municipal Water Use</a:t>
            </a:r>
          </a:p>
          <a:p>
            <a:pPr marL="342900" indent="-342900">
              <a:lnSpc>
                <a:spcPct val="115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M</a:t>
            </a:r>
            <a:r>
              <a:rPr lang="en-US" sz="2000" dirty="0" smtClean="0">
                <a:ea typeface="Calibri" panose="020F0502020204030204" pitchFamily="34" charset="0"/>
                <a:cs typeface="Times New Roman" panose="02020603050405020304" pitchFamily="18" charset="0"/>
              </a:rPr>
              <a:t>unicipal </a:t>
            </a:r>
            <a:r>
              <a:rPr lang="en-US" sz="2000" dirty="0">
                <a:ea typeface="Calibri" panose="020F0502020204030204" pitchFamily="34" charset="0"/>
                <a:cs typeface="Times New Roman" panose="02020603050405020304" pitchFamily="18" charset="0"/>
              </a:rPr>
              <a:t>use by cities for residential and industrial use </a:t>
            </a:r>
            <a:endParaRPr lang="en-US" sz="2000" dirty="0" smtClean="0">
              <a:ea typeface="Calibri" panose="020F0502020204030204" pitchFamily="34" charset="0"/>
              <a:cs typeface="Times New Roman" panose="02020603050405020304" pitchFamily="18" charset="0"/>
            </a:endParaRPr>
          </a:p>
          <a:p>
            <a:pPr>
              <a:lnSpc>
                <a:spcPct val="115000"/>
              </a:lnSpc>
            </a:pPr>
            <a:r>
              <a:rPr lang="en-US" sz="2000" dirty="0" smtClean="0">
                <a:ea typeface="Calibri" panose="020F0502020204030204" pitchFamily="34" charset="0"/>
                <a:cs typeface="Times New Roman" panose="02020603050405020304" pitchFamily="18" charset="0"/>
              </a:rPr>
              <a:t>within </a:t>
            </a:r>
            <a:r>
              <a:rPr lang="en-US" sz="2000" dirty="0">
                <a:ea typeface="Calibri" panose="020F0502020204030204" pitchFamily="34" charset="0"/>
                <a:cs typeface="Times New Roman" panose="02020603050405020304" pitchFamily="18" charset="0"/>
              </a:rPr>
              <a:t>the city boundary is the easiest to quantify. </a:t>
            </a:r>
            <a:r>
              <a:rPr lang="en-US" sz="2000" dirty="0" smtClean="0">
                <a:ea typeface="Calibri" panose="020F0502020204030204" pitchFamily="34" charset="0"/>
                <a:cs typeface="Times New Roman" panose="02020603050405020304" pitchFamily="18" charset="0"/>
              </a:rPr>
              <a:t> </a:t>
            </a:r>
          </a:p>
          <a:p>
            <a:pPr>
              <a:lnSpc>
                <a:spcPct val="115000"/>
              </a:lnSpc>
            </a:pPr>
            <a:r>
              <a:rPr lang="en-US" sz="2000" dirty="0" smtClean="0">
                <a:ea typeface="Calibri" panose="020F0502020204030204" pitchFamily="34" charset="0"/>
                <a:cs typeface="Times New Roman" panose="02020603050405020304" pitchFamily="18" charset="0"/>
              </a:rPr>
              <a:t>Summer </a:t>
            </a:r>
            <a:r>
              <a:rPr lang="en-US" sz="2000" dirty="0">
                <a:ea typeface="Calibri" panose="020F0502020204030204" pitchFamily="34" charset="0"/>
                <a:cs typeface="Times New Roman" panose="02020603050405020304" pitchFamily="18" charset="0"/>
              </a:rPr>
              <a:t>demand is the greatest. </a:t>
            </a:r>
            <a:endParaRPr lang="en-US" sz="2000" dirty="0" smtClean="0">
              <a:ea typeface="Calibri" panose="020F0502020204030204" pitchFamily="34" charset="0"/>
              <a:cs typeface="Times New Roman" panose="02020603050405020304" pitchFamily="18" charset="0"/>
            </a:endParaRPr>
          </a:p>
          <a:p>
            <a:pPr>
              <a:lnSpc>
                <a:spcPct val="115000"/>
              </a:lnSpc>
            </a:pPr>
            <a:endParaRPr lang="en-US" b="1" u="sng" dirty="0" smtClean="0">
              <a:ea typeface="Calibri" panose="020F0502020204030204" pitchFamily="34" charset="0"/>
              <a:cs typeface="Times New Roman" panose="02020603050405020304" pitchFamily="18" charset="0"/>
            </a:endParaRPr>
          </a:p>
          <a:p>
            <a:pPr>
              <a:lnSpc>
                <a:spcPct val="115000"/>
              </a:lnSpc>
            </a:pPr>
            <a:r>
              <a:rPr lang="en-US" sz="2400" b="1" u="sng" dirty="0" smtClean="0">
                <a:ea typeface="Calibri" panose="020F0502020204030204" pitchFamily="34" charset="0"/>
                <a:cs typeface="Times New Roman" panose="02020603050405020304" pitchFamily="18" charset="0"/>
              </a:rPr>
              <a:t>Groundwater Use</a:t>
            </a:r>
            <a:endParaRPr lang="en-US" sz="2400" b="1" u="sng" dirty="0">
              <a:ea typeface="Calibri" panose="020F0502020204030204" pitchFamily="34" charset="0"/>
              <a:cs typeface="Times New Roman" panose="02020603050405020304" pitchFamily="18" charset="0"/>
            </a:endParaRPr>
          </a:p>
          <a:p>
            <a:pPr marL="342900" indent="-342900">
              <a:lnSpc>
                <a:spcPct val="115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Groundwater use is the most problematic </a:t>
            </a:r>
            <a:r>
              <a:rPr lang="en-US" sz="2000" dirty="0" smtClean="0">
                <a:ea typeface="Calibri" panose="020F0502020204030204" pitchFamily="34" charset="0"/>
                <a:cs typeface="Times New Roman" panose="02020603050405020304" pitchFamily="18" charset="0"/>
              </a:rPr>
              <a:t>water </a:t>
            </a:r>
            <a:r>
              <a:rPr lang="en-US" sz="2000" dirty="0">
                <a:ea typeface="Calibri" panose="020F0502020204030204" pitchFamily="34" charset="0"/>
                <a:cs typeface="Times New Roman" panose="02020603050405020304" pitchFamily="18" charset="0"/>
              </a:rPr>
              <a:t>use category, given that current well use does not involve a water right and there is no reporting of groundwater diversions. </a:t>
            </a:r>
          </a:p>
          <a:p>
            <a:pPr marL="342900" indent="-342900">
              <a:lnSpc>
                <a:spcPct val="115000"/>
              </a:lnSpc>
              <a:buFont typeface="Arial" panose="020B0604020202020204" pitchFamily="34" charset="0"/>
              <a:buChar char="•"/>
            </a:pPr>
            <a:r>
              <a:rPr lang="en-US" sz="2000" dirty="0" smtClean="0">
                <a:ea typeface="Calibri" panose="020F0502020204030204" pitchFamily="34" charset="0"/>
                <a:cs typeface="Times New Roman" panose="02020603050405020304" pitchFamily="18" charset="0"/>
              </a:rPr>
              <a:t>Lack </a:t>
            </a:r>
            <a:r>
              <a:rPr lang="en-US" sz="2000" dirty="0">
                <a:ea typeface="Calibri" panose="020F0502020204030204" pitchFamily="34" charset="0"/>
                <a:cs typeface="Times New Roman" panose="02020603050405020304" pitchFamily="18" charset="0"/>
              </a:rPr>
              <a:t>of such data on groundwater use is a challenge in terms of water management options, such as the use of conjunctive management to address seasonal disparities in surface water availability.</a:t>
            </a:r>
          </a:p>
          <a:p>
            <a:pPr marL="285750" indent="-285750">
              <a:lnSpc>
                <a:spcPct val="115000"/>
              </a:lnSpc>
              <a:buFont typeface="Arial" panose="020B0604020202020204" pitchFamily="34" charset="0"/>
              <a:buChar char="•"/>
            </a:pPr>
            <a:r>
              <a:rPr lang="en-US" sz="2000" dirty="0" smtClean="0">
                <a:ea typeface="Calibri" panose="020F0502020204030204" pitchFamily="34" charset="0"/>
                <a:cs typeface="Times New Roman" panose="02020603050405020304" pitchFamily="18" charset="0"/>
              </a:rPr>
              <a:t>The </a:t>
            </a:r>
            <a:r>
              <a:rPr lang="en-US" sz="2000" dirty="0">
                <a:ea typeface="Calibri" panose="020F0502020204030204" pitchFamily="34" charset="0"/>
                <a:cs typeface="Times New Roman" panose="02020603050405020304" pitchFamily="18" charset="0"/>
              </a:rPr>
              <a:t>complexity of surface and groundwater interactions in the Russian River basin makes it difficult to quantify the impact of these different types of water use (i.e., surface vs. groundwater) on stream flows. </a:t>
            </a:r>
          </a:p>
          <a:p>
            <a:pPr marL="342900" indent="-342900">
              <a:lnSpc>
                <a:spcPct val="115000"/>
              </a:lnSpc>
              <a:buFont typeface="Arial" panose="020B0604020202020204" pitchFamily="34" charset="0"/>
              <a:buChar char="•"/>
            </a:pPr>
            <a:r>
              <a:rPr lang="en-US" sz="2000" dirty="0" smtClean="0">
                <a:ea typeface="Calibri" panose="020F0502020204030204" pitchFamily="34" charset="0"/>
                <a:cs typeface="Times New Roman" panose="02020603050405020304" pitchFamily="18" charset="0"/>
              </a:rPr>
              <a:t>Sustainable </a:t>
            </a:r>
            <a:r>
              <a:rPr lang="en-US" sz="2000" dirty="0">
                <a:ea typeface="Calibri" panose="020F0502020204030204" pitchFamily="34" charset="0"/>
                <a:cs typeface="Times New Roman" panose="02020603050405020304" pitchFamily="18" charset="0"/>
              </a:rPr>
              <a:t>Groundwater Management Act  </a:t>
            </a:r>
            <a:endParaRPr lang="en-US" sz="2000" dirty="0" smtClean="0">
              <a:ea typeface="Calibri" panose="020F0502020204030204" pitchFamily="34" charset="0"/>
              <a:cs typeface="Times New Roman" panose="02020603050405020304" pitchFamily="18" charset="0"/>
            </a:endParaRPr>
          </a:p>
          <a:p>
            <a:pPr>
              <a:lnSpc>
                <a:spcPct val="115000"/>
              </a:lnSpc>
            </a:pPr>
            <a:r>
              <a:rPr lang="en-US" sz="2000" dirty="0" smtClean="0">
                <a:ea typeface="Calibri" panose="020F0502020204030204" pitchFamily="34" charset="0"/>
                <a:cs typeface="Times New Roman" panose="02020603050405020304" pitchFamily="18" charset="0"/>
              </a:rPr>
              <a:t>       should </a:t>
            </a:r>
            <a:r>
              <a:rPr lang="en-US" sz="2000" dirty="0">
                <a:ea typeface="Calibri" panose="020F0502020204030204" pitchFamily="34" charset="0"/>
                <a:cs typeface="Times New Roman" panose="02020603050405020304" pitchFamily="18" charset="0"/>
              </a:rPr>
              <a:t>improve groundwater measurement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5422006"/>
            <a:ext cx="3505200" cy="143599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736" y="0"/>
            <a:ext cx="2935264" cy="1737360"/>
          </a:xfrm>
          <a:prstGeom prst="rect">
            <a:avLst/>
          </a:prstGeom>
        </p:spPr>
      </p:pic>
    </p:spTree>
    <p:extLst>
      <p:ext uri="{BB962C8B-B14F-4D97-AF65-F5344CB8AC3E}">
        <p14:creationId xmlns:p14="http://schemas.microsoft.com/office/powerpoint/2010/main" val="1972260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539430"/>
          </a:xfrm>
          <a:prstGeom prst="rect">
            <a:avLst/>
          </a:prstGeom>
        </p:spPr>
        <p:txBody>
          <a:bodyPr wrap="square">
            <a:spAutoFit/>
          </a:bodyPr>
          <a:lstStyle/>
          <a:p>
            <a:r>
              <a:rPr lang="en-US" sz="2400" b="1" u="sng" dirty="0" smtClean="0">
                <a:effectLst/>
                <a:ea typeface="Calibri" panose="020F0502020204030204" pitchFamily="34" charset="0"/>
              </a:rPr>
              <a:t>Rural Residential Water Use</a:t>
            </a:r>
          </a:p>
          <a:p>
            <a:endParaRPr lang="en-US" sz="2000" b="1" u="sng" dirty="0" smtClean="0">
              <a:effectLst/>
              <a:ea typeface="Calibri" panose="020F0502020204030204" pitchFamily="34" charset="0"/>
            </a:endParaRPr>
          </a:p>
          <a:p>
            <a:pPr marL="342900" indent="-342900">
              <a:buFont typeface="Arial" panose="020B0604020202020204" pitchFamily="34" charset="0"/>
              <a:buChar char="•"/>
            </a:pPr>
            <a:r>
              <a:rPr lang="en-US" sz="2000" dirty="0" smtClean="0">
                <a:effectLst/>
                <a:ea typeface="Calibri" panose="020F0502020204030204" pitchFamily="34" charset="0"/>
              </a:rPr>
              <a:t>Rural residential use is largely unknown, since such use is typically from unmonitored, individual residential wells and surface water diversions.</a:t>
            </a:r>
          </a:p>
          <a:p>
            <a:pPr marL="342900" indent="-342900">
              <a:buFont typeface="Arial" panose="020B0604020202020204" pitchFamily="34" charset="0"/>
              <a:buChar char="•"/>
            </a:pPr>
            <a:endParaRPr lang="en-US" sz="2000" dirty="0">
              <a:ea typeface="Calibri" panose="020F0502020204030204" pitchFamily="34" charset="0"/>
            </a:endParaRPr>
          </a:p>
          <a:p>
            <a:pPr marL="342900" indent="-342900">
              <a:buFont typeface="Arial" panose="020B0604020202020204" pitchFamily="34" charset="0"/>
              <a:buChar char="•"/>
            </a:pPr>
            <a:r>
              <a:rPr lang="en-US" sz="2000" dirty="0">
                <a:ea typeface="Calibri" panose="020F0502020204030204" pitchFamily="34" charset="0"/>
              </a:rPr>
              <a:t>O</a:t>
            </a:r>
            <a:r>
              <a:rPr lang="en-US" sz="2000" dirty="0" smtClean="0">
                <a:ea typeface="Calibri" panose="020F0502020204030204" pitchFamily="34" charset="0"/>
              </a:rPr>
              <a:t>n</a:t>
            </a:r>
            <a:r>
              <a:rPr lang="en-US" sz="2000" dirty="0" smtClean="0">
                <a:effectLst/>
                <a:ea typeface="Calibri" panose="020F0502020204030204" pitchFamily="34" charset="0"/>
              </a:rPr>
              <a:t> the Santa Rosa Plain the USGS estimated that rural non-municipal use of groundwater makes up 82% of total groundwater extraction with 32% going to agriculture and 50% going to rural residential uses</a:t>
            </a:r>
            <a:r>
              <a:rPr lang="en-US" sz="2000" dirty="0" smtClean="0">
                <a:ea typeface="Calibri" panose="020F0502020204030204" pitchFamily="34" charset="0"/>
              </a:rPr>
              <a:t>. </a:t>
            </a:r>
          </a:p>
          <a:p>
            <a:pPr marL="342900" indent="-342900">
              <a:buFont typeface="Arial" panose="020B0604020202020204" pitchFamily="34" charset="0"/>
              <a:buChar char="•"/>
            </a:pPr>
            <a:endParaRPr lang="en-US" sz="2000" dirty="0" smtClean="0">
              <a:ea typeface="Calibri" panose="020F0502020204030204" pitchFamily="34" charset="0"/>
            </a:endParaRPr>
          </a:p>
          <a:p>
            <a:pPr marL="342900" indent="-342900">
              <a:buFont typeface="Arial" panose="020B0604020202020204" pitchFamily="34" charset="0"/>
              <a:buChar char="•"/>
            </a:pPr>
            <a:r>
              <a:rPr lang="en-US" sz="2000" dirty="0">
                <a:ea typeface="Calibri" panose="020F0502020204030204" pitchFamily="34" charset="0"/>
              </a:rPr>
              <a:t>These studies point to rural residential water use as </a:t>
            </a:r>
            <a:r>
              <a:rPr lang="en-US" sz="2000" dirty="0" smtClean="0">
                <a:ea typeface="Calibri" panose="020F0502020204030204" pitchFamily="34" charset="0"/>
              </a:rPr>
              <a:t>significant </a:t>
            </a:r>
            <a:r>
              <a:rPr lang="en-US" sz="2000" dirty="0">
                <a:ea typeface="Calibri" panose="020F0502020204030204" pitchFamily="34" charset="0"/>
              </a:rPr>
              <a:t>in reducing dry season flow in </a:t>
            </a:r>
            <a:r>
              <a:rPr lang="en-US" sz="2000" dirty="0" smtClean="0">
                <a:ea typeface="Calibri" panose="020F0502020204030204" pitchFamily="34" charset="0"/>
              </a:rPr>
              <a:t>some tributaries.</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2451"/>
            <a:ext cx="4533363" cy="2865549"/>
          </a:xfrm>
          <a:prstGeom prst="rect">
            <a:avLst/>
          </a:prstGeom>
        </p:spPr>
      </p:pic>
    </p:spTree>
    <p:extLst>
      <p:ext uri="{BB962C8B-B14F-4D97-AF65-F5344CB8AC3E}">
        <p14:creationId xmlns:p14="http://schemas.microsoft.com/office/powerpoint/2010/main" val="2849945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ure 2-6-1.jpg"/>
          <p:cNvPicPr/>
          <p:nvPr/>
        </p:nvPicPr>
        <p:blipFill>
          <a:blip r:embed="rId2" cstate="print"/>
          <a:srcRect l="17596" t="10373" r="22951" b="12015"/>
          <a:stretch>
            <a:fillRect/>
          </a:stretch>
        </p:blipFill>
        <p:spPr>
          <a:xfrm>
            <a:off x="0" y="334852"/>
            <a:ext cx="4906851" cy="6523148"/>
          </a:xfrm>
          <a:prstGeom prst="rect">
            <a:avLst/>
          </a:prstGeom>
        </p:spPr>
      </p:pic>
      <p:sp>
        <p:nvSpPr>
          <p:cNvPr id="6" name="Rectangle 5"/>
          <p:cNvSpPr/>
          <p:nvPr/>
        </p:nvSpPr>
        <p:spPr>
          <a:xfrm>
            <a:off x="5100033" y="3354947"/>
            <a:ext cx="3940935" cy="2246769"/>
          </a:xfrm>
          <a:prstGeom prst="rect">
            <a:avLst/>
          </a:prstGeom>
        </p:spPr>
        <p:txBody>
          <a:bodyPr wrap="square">
            <a:spAutoFit/>
          </a:bodyPr>
          <a:lstStyle/>
          <a:p>
            <a:r>
              <a:rPr lang="en-US" sz="2000" b="1" dirty="0" smtClean="0">
                <a:effectLst/>
                <a:ea typeface="Calibri" panose="020F0502020204030204" pitchFamily="34" charset="0"/>
              </a:rPr>
              <a:t>Blue dots indicate locations of small water projects with permits or pending permits as documented in the State Water Resources Control Board database. Most of these are </a:t>
            </a:r>
            <a:r>
              <a:rPr lang="en-US" sz="2000" b="1" dirty="0" smtClean="0">
                <a:ea typeface="Calibri" panose="020F0502020204030204" pitchFamily="34" charset="0"/>
              </a:rPr>
              <a:t>for agricultural crops not including </a:t>
            </a:r>
            <a:r>
              <a:rPr lang="en-US" sz="2000" b="1" dirty="0" smtClean="0">
                <a:effectLst/>
                <a:ea typeface="Calibri" panose="020F0502020204030204" pitchFamily="34" charset="0"/>
              </a:rPr>
              <a:t>marijuana. </a:t>
            </a:r>
            <a:endParaRPr lang="en-US" sz="2000" dirty="0"/>
          </a:p>
        </p:txBody>
      </p:sp>
      <p:pic>
        <p:nvPicPr>
          <p:cNvPr id="10" name="Picture 9" descr="IMG0003.jpg"/>
          <p:cNvPicPr/>
          <p:nvPr/>
        </p:nvPicPr>
        <p:blipFill>
          <a:blip r:embed="rId3" cstate="print"/>
          <a:srcRect l="3353" t="8621" r="7665" b="4384"/>
          <a:stretch>
            <a:fillRect/>
          </a:stretch>
        </p:blipFill>
        <p:spPr>
          <a:xfrm>
            <a:off x="4997003" y="1"/>
            <a:ext cx="4146997" cy="2690336"/>
          </a:xfrm>
          <a:prstGeom prst="rect">
            <a:avLst/>
          </a:prstGeom>
        </p:spPr>
      </p:pic>
      <p:sp>
        <p:nvSpPr>
          <p:cNvPr id="7" name="TextBox 6"/>
          <p:cNvSpPr txBox="1"/>
          <p:nvPr/>
        </p:nvSpPr>
        <p:spPr>
          <a:xfrm>
            <a:off x="0" y="0"/>
            <a:ext cx="4443211" cy="400110"/>
          </a:xfrm>
          <a:prstGeom prst="rect">
            <a:avLst/>
          </a:prstGeom>
          <a:noFill/>
        </p:spPr>
        <p:txBody>
          <a:bodyPr wrap="square" rtlCol="0">
            <a:spAutoFit/>
          </a:bodyPr>
          <a:lstStyle/>
          <a:p>
            <a:r>
              <a:rPr lang="en-US" sz="2000" b="1" u="sng" dirty="0" smtClean="0"/>
              <a:t>Agricultural Water Use</a:t>
            </a:r>
            <a:endParaRPr lang="en-US" sz="2000" b="1" u="sng" dirty="0"/>
          </a:p>
        </p:txBody>
      </p:sp>
    </p:spTree>
    <p:extLst>
      <p:ext uri="{BB962C8B-B14F-4D97-AF65-F5344CB8AC3E}">
        <p14:creationId xmlns:p14="http://schemas.microsoft.com/office/powerpoint/2010/main" val="822240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2"/>
          <a:ext cx="8961120" cy="4906849"/>
        </p:xfrm>
        <a:graphic>
          <a:graphicData uri="http://schemas.openxmlformats.org/drawingml/2006/table">
            <a:tbl>
              <a:tblPr firstRow="1" firstCol="1" bandRow="1">
                <a:tableStyleId>{5C22544A-7EE6-4342-B048-85BDC9FD1C3A}</a:tableStyleId>
              </a:tblPr>
              <a:tblGrid>
                <a:gridCol w="579551"/>
                <a:gridCol w="700609"/>
                <a:gridCol w="640080"/>
                <a:gridCol w="640080"/>
                <a:gridCol w="640080"/>
                <a:gridCol w="640080"/>
                <a:gridCol w="640080"/>
                <a:gridCol w="640080"/>
                <a:gridCol w="640080"/>
                <a:gridCol w="640080"/>
                <a:gridCol w="640080"/>
                <a:gridCol w="640080"/>
                <a:gridCol w="640080"/>
                <a:gridCol w="640080"/>
              </a:tblGrid>
              <a:tr h="1434667">
                <a:tc>
                  <a:txBody>
                    <a:bodyPr/>
                    <a:lstStyle/>
                    <a:p>
                      <a:pPr>
                        <a:lnSpc>
                          <a:spcPct val="115000"/>
                        </a:lnSpc>
                      </a:pPr>
                      <a:endParaRPr lang="en-US" sz="1000" dirty="0">
                        <a:solidFill>
                          <a:schemeClr val="tx1"/>
                        </a:solidFill>
                        <a:effectLst/>
                        <a:latin typeface="Cambria" panose="020405030504060302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pPr>
                      <a:endParaRPr lang="en-US" sz="1000" dirty="0">
                        <a:solidFill>
                          <a:schemeClr val="tx1"/>
                        </a:solidFill>
                        <a:effectLst/>
                        <a:latin typeface="Cambria" panose="020405030504060302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1000"/>
                        </a:spcAft>
                      </a:pPr>
                      <a:r>
                        <a:rPr lang="en-US" sz="1000" dirty="0">
                          <a:solidFill>
                            <a:schemeClr val="tx1"/>
                          </a:solidFill>
                          <a:effectLst/>
                        </a:rPr>
                        <a:t>Amount directly diverted or collected to storage (AF) 2014</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1000"/>
                        </a:spcAft>
                      </a:pPr>
                      <a:r>
                        <a:rPr lang="en-US" sz="1000" dirty="0">
                          <a:solidFill>
                            <a:schemeClr val="tx1"/>
                          </a:solidFill>
                          <a:effectLst/>
                        </a:rPr>
                        <a:t>Amount Used     (AF) 2014</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1000"/>
                        </a:spcAft>
                      </a:pPr>
                      <a:r>
                        <a:rPr lang="en-US" sz="1000" dirty="0">
                          <a:solidFill>
                            <a:schemeClr val="tx1"/>
                          </a:solidFill>
                          <a:effectLst/>
                        </a:rPr>
                        <a:t>Amount directly diverted or collected to storage (AF) 2013</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1000"/>
                        </a:spcAft>
                      </a:pPr>
                      <a:r>
                        <a:rPr lang="en-US" sz="1000" dirty="0">
                          <a:solidFill>
                            <a:schemeClr val="tx1"/>
                          </a:solidFill>
                          <a:effectLst/>
                        </a:rPr>
                        <a:t>Amount Used     (AF) 2013</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1000"/>
                        </a:spcAft>
                      </a:pPr>
                      <a:r>
                        <a:rPr lang="en-US" sz="1000" dirty="0">
                          <a:solidFill>
                            <a:schemeClr val="tx1"/>
                          </a:solidFill>
                          <a:effectLst/>
                        </a:rPr>
                        <a:t>Amount directly diverted or collected to storage (AF) 2012</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1000"/>
                        </a:spcAft>
                      </a:pPr>
                      <a:r>
                        <a:rPr lang="en-US" sz="1000" dirty="0">
                          <a:solidFill>
                            <a:schemeClr val="tx1"/>
                          </a:solidFill>
                          <a:effectLst/>
                        </a:rPr>
                        <a:t>Amount Used     (AF) 2012</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1000"/>
                        </a:spcAft>
                      </a:pPr>
                      <a:r>
                        <a:rPr lang="en-US" sz="1000" dirty="0">
                          <a:solidFill>
                            <a:schemeClr val="tx1"/>
                          </a:solidFill>
                          <a:effectLst/>
                        </a:rPr>
                        <a:t>Amount directly diverted or collected to storage (AF) 2011</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1000"/>
                        </a:spcAft>
                      </a:pPr>
                      <a:r>
                        <a:rPr lang="en-US" sz="1000" dirty="0">
                          <a:solidFill>
                            <a:schemeClr val="tx1"/>
                          </a:solidFill>
                          <a:effectLst/>
                        </a:rPr>
                        <a:t>Amount Used     (AF) 2011</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1000"/>
                        </a:spcAft>
                      </a:pPr>
                      <a:r>
                        <a:rPr lang="en-US" sz="1000" dirty="0">
                          <a:solidFill>
                            <a:schemeClr val="tx1"/>
                          </a:solidFill>
                          <a:effectLst/>
                        </a:rPr>
                        <a:t>Amount directly diverted or collected to storage (AF) 2010</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1000"/>
                        </a:spcAft>
                      </a:pPr>
                      <a:r>
                        <a:rPr lang="en-US" sz="1000" dirty="0">
                          <a:solidFill>
                            <a:schemeClr val="tx1"/>
                          </a:solidFill>
                          <a:effectLst/>
                        </a:rPr>
                        <a:t>Amount Used     (AF) 2010</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1000"/>
                        </a:spcAft>
                      </a:pPr>
                      <a:r>
                        <a:rPr lang="en-US" sz="1000" dirty="0">
                          <a:solidFill>
                            <a:schemeClr val="tx1"/>
                          </a:solidFill>
                          <a:effectLst/>
                        </a:rPr>
                        <a:t>Amount directly diverted or collected to storage (AF) 2009</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1000"/>
                        </a:spcAft>
                      </a:pPr>
                      <a:r>
                        <a:rPr lang="en-US" sz="1000" dirty="0">
                          <a:solidFill>
                            <a:schemeClr val="tx1"/>
                          </a:solidFill>
                          <a:effectLst/>
                        </a:rPr>
                        <a:t>Amount Used     (AF) 2009</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5798">
                <a:tc rowSpan="3">
                  <a:txBody>
                    <a:bodyPr/>
                    <a:lstStyle/>
                    <a:p>
                      <a:pPr marL="0" marR="0" algn="ctr">
                        <a:lnSpc>
                          <a:spcPct val="115000"/>
                        </a:lnSpc>
                        <a:spcBef>
                          <a:spcPts val="0"/>
                        </a:spcBef>
                        <a:spcAft>
                          <a:spcPts val="0"/>
                        </a:spcAft>
                      </a:pPr>
                      <a:r>
                        <a:rPr lang="en-US" sz="1100" dirty="0">
                          <a:solidFill>
                            <a:schemeClr val="tx1"/>
                          </a:solidFill>
                          <a:effectLst/>
                        </a:rPr>
                        <a:t>All Water Rights (195 Total)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100" dirty="0">
                          <a:effectLst/>
                        </a:rPr>
                        <a:t>Number Reported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102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102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147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147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148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148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5798">
                <a:tc vMerge="1">
                  <a:txBody>
                    <a:bodyPr/>
                    <a:lstStyle/>
                    <a:p>
                      <a:endParaRPr lang="en-US"/>
                    </a:p>
                  </a:txBody>
                  <a:tcPr/>
                </a:tc>
                <a:tc>
                  <a:txBody>
                    <a:bodyPr/>
                    <a:lstStyle/>
                    <a:p>
                      <a:pPr marL="0" marR="0">
                        <a:lnSpc>
                          <a:spcPct val="115000"/>
                        </a:lnSpc>
                        <a:spcBef>
                          <a:spcPts val="0"/>
                        </a:spcBef>
                        <a:spcAft>
                          <a:spcPts val="0"/>
                        </a:spcAft>
                      </a:pPr>
                      <a:r>
                        <a:rPr lang="en-US" sz="1100" b="1" dirty="0">
                          <a:effectLst/>
                        </a:rPr>
                        <a:t>% Reported</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effectLst/>
                        </a:rPr>
                        <a:t>52%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effectLst/>
                        </a:rPr>
                        <a:t>52%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effectLst/>
                        </a:rPr>
                        <a:t>59%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effectLst/>
                        </a:rPr>
                        <a:t>59%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effectLst/>
                        </a:rPr>
                        <a:t>75%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effectLst/>
                        </a:rPr>
                        <a:t>75%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effectLst/>
                        </a:rPr>
                        <a:t>77%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effectLst/>
                        </a:rPr>
                        <a:t>77%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effectLst/>
                        </a:rPr>
                        <a:t>76%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effectLst/>
                        </a:rPr>
                        <a:t>76%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effectLst/>
                        </a:rPr>
                        <a:t>45%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effectLst/>
                        </a:rPr>
                        <a:t>45%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5798">
                <a:tc vMerge="1">
                  <a:txBody>
                    <a:bodyPr/>
                    <a:lstStyle/>
                    <a:p>
                      <a:endParaRPr lang="en-US"/>
                    </a:p>
                  </a:txBody>
                  <a:tcPr/>
                </a:tc>
                <a:tc>
                  <a:txBody>
                    <a:bodyPr/>
                    <a:lstStyle/>
                    <a:p>
                      <a:pPr marL="0" marR="0">
                        <a:lnSpc>
                          <a:spcPct val="115000"/>
                        </a:lnSpc>
                        <a:spcBef>
                          <a:spcPts val="0"/>
                        </a:spcBef>
                        <a:spcAft>
                          <a:spcPts val="0"/>
                        </a:spcAft>
                      </a:pPr>
                      <a:r>
                        <a:rPr lang="en-US" sz="1100" dirty="0">
                          <a:effectLst/>
                        </a:rPr>
                        <a:t>Sum (Acre-Ft)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4733.2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4643.2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7378.1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9530.7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8309.3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8249.5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8013.9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8018.1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8519.7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8508.4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6199.1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rgbClr val="FF0000"/>
                          </a:solidFill>
                          <a:effectLst/>
                        </a:rPr>
                        <a:t>6175.4</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5798">
                <a:tc rowSpan="3">
                  <a:txBody>
                    <a:bodyPr/>
                    <a:lstStyle/>
                    <a:p>
                      <a:pPr marL="0" marR="0" algn="ctr">
                        <a:lnSpc>
                          <a:spcPct val="115000"/>
                        </a:lnSpc>
                        <a:spcBef>
                          <a:spcPts val="0"/>
                        </a:spcBef>
                        <a:spcAft>
                          <a:spcPts val="0"/>
                        </a:spcAft>
                      </a:pPr>
                      <a:r>
                        <a:rPr lang="en-US" sz="1100" dirty="0">
                          <a:solidFill>
                            <a:schemeClr val="tx1"/>
                          </a:solidFill>
                          <a:effectLst/>
                        </a:rPr>
                        <a:t>Riparian </a:t>
                      </a:r>
                    </a:p>
                    <a:p>
                      <a:pPr marL="0" marR="0" algn="ctr">
                        <a:lnSpc>
                          <a:spcPct val="115000"/>
                        </a:lnSpc>
                        <a:spcBef>
                          <a:spcPts val="0"/>
                        </a:spcBef>
                        <a:spcAft>
                          <a:spcPts val="0"/>
                        </a:spcAft>
                      </a:pPr>
                      <a:r>
                        <a:rPr lang="en-US" sz="1100" dirty="0">
                          <a:solidFill>
                            <a:schemeClr val="tx1"/>
                          </a:solidFill>
                          <a:effectLst/>
                        </a:rPr>
                        <a:t>(95 Total)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100" dirty="0">
                          <a:effectLst/>
                        </a:rPr>
                        <a:t>Number Reported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69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69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5798">
                <a:tc vMerge="1">
                  <a:txBody>
                    <a:bodyPr/>
                    <a:lstStyle/>
                    <a:p>
                      <a:endParaRPr lang="en-US"/>
                    </a:p>
                  </a:txBody>
                  <a:tcPr/>
                </a:tc>
                <a:tc>
                  <a:txBody>
                    <a:bodyPr/>
                    <a:lstStyle/>
                    <a:p>
                      <a:pPr marL="0" marR="0">
                        <a:lnSpc>
                          <a:spcPct val="115000"/>
                        </a:lnSpc>
                        <a:spcBef>
                          <a:spcPts val="0"/>
                        </a:spcBef>
                        <a:spcAft>
                          <a:spcPts val="0"/>
                        </a:spcAft>
                      </a:pPr>
                      <a:r>
                        <a:rPr lang="en-US" sz="1100" dirty="0">
                          <a:effectLst/>
                        </a:rPr>
                        <a:t>% Reported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5798">
                <a:tc vMerge="1">
                  <a:txBody>
                    <a:bodyPr/>
                    <a:lstStyle/>
                    <a:p>
                      <a:endParaRPr lang="en-US"/>
                    </a:p>
                  </a:txBody>
                  <a:tcPr/>
                </a:tc>
                <a:tc>
                  <a:txBody>
                    <a:bodyPr/>
                    <a:lstStyle/>
                    <a:p>
                      <a:pPr marL="0" marR="0">
                        <a:lnSpc>
                          <a:spcPct val="115000"/>
                        </a:lnSpc>
                        <a:spcBef>
                          <a:spcPts val="0"/>
                        </a:spcBef>
                        <a:spcAft>
                          <a:spcPts val="0"/>
                        </a:spcAft>
                      </a:pPr>
                      <a:r>
                        <a:rPr lang="en-US" sz="1100" dirty="0">
                          <a:effectLst/>
                        </a:rPr>
                        <a:t>Sum (Acre-Ft)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1110.7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1093.3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1771.1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1780.8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3132.0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3109.5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2903.9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2906.9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3226.3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3220.0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798.4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solidFill>
                            <a:srgbClr val="FF0000"/>
                          </a:solidFill>
                          <a:effectLst/>
                        </a:rPr>
                        <a:t>784.4</a:t>
                      </a: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5798">
                <a:tc rowSpan="3">
                  <a:txBody>
                    <a:bodyPr/>
                    <a:lstStyle/>
                    <a:p>
                      <a:pPr marL="0" marR="0" algn="ctr">
                        <a:lnSpc>
                          <a:spcPct val="115000"/>
                        </a:lnSpc>
                        <a:spcBef>
                          <a:spcPts val="0"/>
                        </a:spcBef>
                        <a:spcAft>
                          <a:spcPts val="0"/>
                        </a:spcAft>
                      </a:pPr>
                      <a:r>
                        <a:rPr lang="en-US" sz="1100" dirty="0">
                          <a:solidFill>
                            <a:schemeClr val="tx1"/>
                          </a:solidFill>
                          <a:effectLst/>
                        </a:rPr>
                        <a:t>Appropriative (100 Total)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100" dirty="0">
                          <a:effectLst/>
                        </a:rPr>
                        <a:t>Number Reported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57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57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5798">
                <a:tc vMerge="1">
                  <a:txBody>
                    <a:bodyPr/>
                    <a:lstStyle/>
                    <a:p>
                      <a:endParaRPr lang="en-US"/>
                    </a:p>
                  </a:txBody>
                  <a:tcPr/>
                </a:tc>
                <a:tc>
                  <a:txBody>
                    <a:bodyPr/>
                    <a:lstStyle/>
                    <a:p>
                      <a:pPr marL="0" marR="0">
                        <a:lnSpc>
                          <a:spcPct val="115000"/>
                        </a:lnSpc>
                        <a:spcBef>
                          <a:spcPts val="0"/>
                        </a:spcBef>
                        <a:spcAft>
                          <a:spcPts val="0"/>
                        </a:spcAft>
                      </a:pPr>
                      <a:r>
                        <a:rPr lang="en-US" sz="1100" dirty="0">
                          <a:effectLst/>
                        </a:rPr>
                        <a:t>% Reported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81%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57%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57%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5798">
                <a:tc vMerge="1">
                  <a:txBody>
                    <a:bodyPr/>
                    <a:lstStyle/>
                    <a:p>
                      <a:endParaRPr lang="en-US"/>
                    </a:p>
                  </a:txBody>
                  <a:tcPr/>
                </a:tc>
                <a:tc>
                  <a:txBody>
                    <a:bodyPr/>
                    <a:lstStyle/>
                    <a:p>
                      <a:pPr marL="0" marR="0">
                        <a:lnSpc>
                          <a:spcPct val="115000"/>
                        </a:lnSpc>
                        <a:spcBef>
                          <a:spcPts val="0"/>
                        </a:spcBef>
                        <a:spcAft>
                          <a:spcPts val="0"/>
                        </a:spcAft>
                      </a:pPr>
                      <a:r>
                        <a:rPr lang="en-US" sz="1100" dirty="0">
                          <a:effectLst/>
                        </a:rPr>
                        <a:t>Sum (Acre-Ft)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3622.5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3549.9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5607.0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7749.9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5177.3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5140.0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5109.9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5111.2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5293.4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5288.4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effectLst/>
                        </a:rPr>
                        <a:t>5400.7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b="1" dirty="0">
                          <a:solidFill>
                            <a:srgbClr val="FF0000"/>
                          </a:solidFill>
                          <a:effectLst/>
                        </a:rPr>
                        <a:t>5391.1</a:t>
                      </a: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81" marR="581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TextBox 3"/>
          <p:cNvSpPr txBox="1"/>
          <p:nvPr/>
        </p:nvSpPr>
        <p:spPr>
          <a:xfrm>
            <a:off x="0" y="4906851"/>
            <a:ext cx="91440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effectLst/>
                <a:ea typeface="Meiryo UI"/>
                <a:cs typeface="Times New Roman" panose="02020603050405020304" pitchFamily="18" charset="0"/>
              </a:rPr>
              <a:t>The State Water Resources Control Board regulates and keeps records of surface water rights and some groundwater diversions. </a:t>
            </a:r>
            <a:r>
              <a:rPr lang="en-US" dirty="0" smtClean="0"/>
              <a:t>The amount of water used is the volume put to a beneficial use and is reported annually. The Table shows reporting data for the Ukiah Valley subarea. Data </a:t>
            </a:r>
            <a:r>
              <a:rPr lang="en-US" dirty="0"/>
              <a:t>is missing for many rights with 2011 having the highest reporting rate </a:t>
            </a:r>
            <a:r>
              <a:rPr lang="en-US" dirty="0" smtClean="0"/>
              <a:t>at 77</a:t>
            </a:r>
            <a:r>
              <a:rPr lang="en-US" dirty="0"/>
              <a:t>% of water right holders submitting use reports</a:t>
            </a:r>
            <a:r>
              <a:rPr lang="en-US" dirty="0" smtClean="0"/>
              <a:t>. Other </a:t>
            </a:r>
            <a:r>
              <a:rPr lang="en-US" dirty="0"/>
              <a:t>subareas had equally low reporting </a:t>
            </a:r>
            <a:r>
              <a:rPr lang="en-US" dirty="0" smtClean="0"/>
              <a:t>rates. Beginning </a:t>
            </a:r>
            <a:r>
              <a:rPr lang="en-US" dirty="0"/>
              <a:t>in January </a:t>
            </a:r>
            <a:r>
              <a:rPr lang="en-US" dirty="0" smtClean="0"/>
              <a:t>2017, all </a:t>
            </a:r>
            <a:r>
              <a:rPr lang="en-US" dirty="0"/>
              <a:t>diverters of 10 </a:t>
            </a:r>
            <a:r>
              <a:rPr lang="en-US" dirty="0" smtClean="0"/>
              <a:t>AF </a:t>
            </a:r>
            <a:r>
              <a:rPr lang="en-US" dirty="0"/>
              <a:t>or more per year have to install and maintain a device </a:t>
            </a:r>
            <a:r>
              <a:rPr lang="en-US" dirty="0" smtClean="0"/>
              <a:t>that </a:t>
            </a:r>
            <a:r>
              <a:rPr lang="en-US" dirty="0"/>
              <a:t>monitors the rate and quantity of diverted water. </a:t>
            </a:r>
          </a:p>
        </p:txBody>
      </p:sp>
      <p:sp>
        <p:nvSpPr>
          <p:cNvPr id="5" name="Rectangle 4"/>
          <p:cNvSpPr/>
          <p:nvPr/>
        </p:nvSpPr>
        <p:spPr>
          <a:xfrm>
            <a:off x="154547" y="334851"/>
            <a:ext cx="862884" cy="923330"/>
          </a:xfrm>
          <a:prstGeom prst="rect">
            <a:avLst/>
          </a:prstGeom>
          <a:solidFill>
            <a:schemeClr val="bg1"/>
          </a:solidFill>
        </p:spPr>
        <p:txBody>
          <a:bodyPr wrap="square">
            <a:spAutoFit/>
          </a:bodyPr>
          <a:lstStyle/>
          <a:p>
            <a:r>
              <a:rPr lang="en-US" b="1" u="sng" dirty="0" smtClean="0">
                <a:effectLst/>
                <a:ea typeface="Meiryo UI"/>
                <a:cs typeface="Times New Roman" panose="02020603050405020304" pitchFamily="18" charset="0"/>
              </a:rPr>
              <a:t>Water Rights Data</a:t>
            </a:r>
          </a:p>
        </p:txBody>
      </p:sp>
    </p:spTree>
    <p:extLst>
      <p:ext uri="{BB962C8B-B14F-4D97-AF65-F5344CB8AC3E}">
        <p14:creationId xmlns:p14="http://schemas.microsoft.com/office/powerpoint/2010/main" val="34437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5770" t="10030" r="31779" b="34356"/>
          <a:stretch/>
        </p:blipFill>
        <p:spPr bwMode="auto">
          <a:xfrm>
            <a:off x="0" y="246743"/>
            <a:ext cx="5080000" cy="6239915"/>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4992915" y="665960"/>
            <a:ext cx="4151085" cy="5401479"/>
          </a:xfrm>
          <a:prstGeom prst="rect">
            <a:avLst/>
          </a:prstGeom>
        </p:spPr>
        <p:txBody>
          <a:bodyPr wrap="square">
            <a:spAutoFit/>
          </a:bodyPr>
          <a:lstStyle/>
          <a:p>
            <a:pPr marL="285750" indent="-285750">
              <a:lnSpc>
                <a:spcPct val="115000"/>
              </a:lnSpc>
              <a:buFont typeface="Arial" panose="020B0604020202020204" pitchFamily="34" charset="0"/>
              <a:buChar char="•"/>
            </a:pPr>
            <a:r>
              <a:rPr lang="en-US" sz="2000" dirty="0" smtClean="0">
                <a:effectLst/>
                <a:ea typeface="Calibri" panose="020F0502020204030204" pitchFamily="34" charset="0"/>
                <a:cs typeface="Times New Roman" panose="02020603050405020304" pitchFamily="18" charset="0"/>
              </a:rPr>
              <a:t>The driest period (June-October) of the year coincides with the highest irrigation demand for marijuana. </a:t>
            </a:r>
          </a:p>
          <a:p>
            <a:pPr marL="285750" indent="-285750">
              <a:lnSpc>
                <a:spcPct val="115000"/>
              </a:lnSpc>
              <a:buFont typeface="Arial" panose="020B0604020202020204" pitchFamily="34" charset="0"/>
              <a:buChar char="•"/>
            </a:pPr>
            <a:r>
              <a:rPr lang="en-US" sz="2000" dirty="0" smtClean="0">
                <a:effectLst/>
                <a:ea typeface="Calibri" panose="020F0502020204030204" pitchFamily="34" charset="0"/>
                <a:cs typeface="Times New Roman" panose="02020603050405020304" pitchFamily="18" charset="0"/>
              </a:rPr>
              <a:t>Marijuana grows tend to be located in the upper mountainous areas of tributary watersheds where most bedrock channels are located and are the primary rearing habitats for steelhead </a:t>
            </a:r>
          </a:p>
          <a:p>
            <a:pPr marL="285750" indent="-285750">
              <a:lnSpc>
                <a:spcPct val="115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There are no estimates of the acreage </a:t>
            </a:r>
            <a:r>
              <a:rPr lang="en-US" sz="2000" dirty="0" smtClean="0">
                <a:ea typeface="Calibri" panose="020F0502020204030204" pitchFamily="34" charset="0"/>
                <a:cs typeface="Times New Roman" panose="02020603050405020304" pitchFamily="18" charset="0"/>
              </a:rPr>
              <a:t>of marijuana grows in </a:t>
            </a:r>
            <a:r>
              <a:rPr lang="en-US" sz="2000" dirty="0">
                <a:ea typeface="Calibri" panose="020F0502020204030204" pitchFamily="34" charset="0"/>
                <a:cs typeface="Times New Roman" panose="02020603050405020304" pitchFamily="18" charset="0"/>
              </a:rPr>
              <a:t>the Russian River. Figure illustrates the density of marijuana grows in the Outlet Creek drainage just north of the Russian River watershed. </a:t>
            </a:r>
          </a:p>
        </p:txBody>
      </p:sp>
      <p:sp>
        <p:nvSpPr>
          <p:cNvPr id="8" name="TextBox 7"/>
          <p:cNvSpPr txBox="1"/>
          <p:nvPr/>
        </p:nvSpPr>
        <p:spPr>
          <a:xfrm>
            <a:off x="5805714" y="0"/>
            <a:ext cx="3077030" cy="400110"/>
          </a:xfrm>
          <a:prstGeom prst="rect">
            <a:avLst/>
          </a:prstGeom>
          <a:solidFill>
            <a:schemeClr val="bg1"/>
          </a:solidFill>
        </p:spPr>
        <p:txBody>
          <a:bodyPr wrap="square" rtlCol="0">
            <a:spAutoFit/>
          </a:bodyPr>
          <a:lstStyle/>
          <a:p>
            <a:r>
              <a:rPr lang="en-US" sz="2000" b="1" u="sng" dirty="0" smtClean="0"/>
              <a:t>Marijuana Water Use</a:t>
            </a:r>
            <a:endParaRPr lang="en-US" sz="2000" b="1" u="sng" dirty="0"/>
          </a:p>
        </p:txBody>
      </p:sp>
    </p:spTree>
    <p:extLst>
      <p:ext uri="{BB962C8B-B14F-4D97-AF65-F5344CB8AC3E}">
        <p14:creationId xmlns:p14="http://schemas.microsoft.com/office/powerpoint/2010/main" val="2417443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NAL THESIS SUBMITTAL39.jpg"/>
          <p:cNvPicPr/>
          <p:nvPr/>
        </p:nvPicPr>
        <p:blipFill>
          <a:blip r:embed="rId2" cstate="print"/>
          <a:srcRect l="6932" t="11058" r="8765" b="18555"/>
          <a:stretch>
            <a:fillRect/>
          </a:stretch>
        </p:blipFill>
        <p:spPr>
          <a:xfrm>
            <a:off x="257108" y="333003"/>
            <a:ext cx="8382000" cy="5372100"/>
          </a:xfrm>
          <a:prstGeom prst="rect">
            <a:avLst/>
          </a:prstGeom>
        </p:spPr>
      </p:pic>
      <p:sp>
        <p:nvSpPr>
          <p:cNvPr id="3" name="TextBox 2"/>
          <p:cNvSpPr txBox="1"/>
          <p:nvPr/>
        </p:nvSpPr>
        <p:spPr>
          <a:xfrm>
            <a:off x="203446" y="0"/>
            <a:ext cx="8435662" cy="523220"/>
          </a:xfrm>
          <a:prstGeom prst="rect">
            <a:avLst/>
          </a:prstGeom>
          <a:noFill/>
        </p:spPr>
        <p:txBody>
          <a:bodyPr wrap="square" rtlCol="0">
            <a:spAutoFit/>
          </a:bodyPr>
          <a:lstStyle/>
          <a:p>
            <a:r>
              <a:rPr lang="en-US" sz="2800" b="1" dirty="0" smtClean="0"/>
              <a:t>Conceptual model of stream flow processes</a:t>
            </a:r>
            <a:endParaRPr lang="en-US" sz="2800" b="1" dirty="0"/>
          </a:p>
        </p:txBody>
      </p:sp>
      <p:sp>
        <p:nvSpPr>
          <p:cNvPr id="5" name="TextBox 4"/>
          <p:cNvSpPr txBox="1"/>
          <p:nvPr/>
        </p:nvSpPr>
        <p:spPr>
          <a:xfrm>
            <a:off x="0" y="5705103"/>
            <a:ext cx="9144000" cy="1200329"/>
          </a:xfrm>
          <a:prstGeom prst="rect">
            <a:avLst/>
          </a:prstGeom>
          <a:noFill/>
        </p:spPr>
        <p:txBody>
          <a:bodyPr wrap="square" rtlCol="0">
            <a:spAutoFit/>
          </a:bodyPr>
          <a:lstStyle/>
          <a:p>
            <a:r>
              <a:rPr lang="en-US" sz="2400" b="1" dirty="0" smtClean="0"/>
              <a:t>This figure shows a cross section through the watershed and defines the 8 channel types in their typical locations in the drainage. The arrows show hydrological exchange</a:t>
            </a:r>
            <a:r>
              <a:rPr lang="en-US" sz="2400" dirty="0" smtClean="0"/>
              <a:t>.</a:t>
            </a:r>
            <a:endParaRPr lang="en-US" sz="2400" dirty="0"/>
          </a:p>
        </p:txBody>
      </p:sp>
    </p:spTree>
    <p:extLst>
      <p:ext uri="{BB962C8B-B14F-4D97-AF65-F5344CB8AC3E}">
        <p14:creationId xmlns:p14="http://schemas.microsoft.com/office/powerpoint/2010/main" val="2997176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948330"/>
          </a:xfrm>
          <a:prstGeom prst="rect">
            <a:avLst/>
          </a:prstGeom>
        </p:spPr>
        <p:txBody>
          <a:bodyPr wrap="square">
            <a:spAutoFit/>
          </a:bodyPr>
          <a:lstStyle/>
          <a:p>
            <a:pPr marR="0" lvl="0">
              <a:lnSpc>
                <a:spcPct val="115000"/>
              </a:lnSpc>
              <a:spcBef>
                <a:spcPts val="0"/>
              </a:spcBef>
              <a:spcAft>
                <a:spcPts val="0"/>
              </a:spcAf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3. Development of economic incentives to change water management</a:t>
            </a:r>
          </a:p>
          <a:p>
            <a:pPr marL="285750" indent="-285750">
              <a:lnSpc>
                <a:spcPct val="115000"/>
              </a:lnSpc>
              <a:buFont typeface="Arial" panose="020B0604020202020204" pitchFamily="34" charset="0"/>
              <a:buChar char="•"/>
            </a:pPr>
            <a:r>
              <a:rPr lang="en-US" sz="2200" dirty="0" smtClean="0">
                <a:effectLst/>
                <a:ea typeface="Calibri" panose="020F0502020204030204" pitchFamily="34" charset="0"/>
                <a:cs typeface="Times New Roman" panose="02020603050405020304" pitchFamily="18" charset="0"/>
              </a:rPr>
              <a:t>Management of water issues within the basin will inevitably involve tradeoffs. </a:t>
            </a:r>
          </a:p>
          <a:p>
            <a:pPr marL="285750" indent="-285750">
              <a:lnSpc>
                <a:spcPct val="115000"/>
              </a:lnSpc>
              <a:buFont typeface="Arial" panose="020B0604020202020204" pitchFamily="34" charset="0"/>
              <a:buChar char="•"/>
            </a:pPr>
            <a:r>
              <a:rPr lang="en-US" sz="2200" dirty="0" smtClean="0">
                <a:effectLst/>
                <a:ea typeface="Calibri" panose="020F0502020204030204" pitchFamily="34" charset="0"/>
                <a:cs typeface="Times New Roman" panose="02020603050405020304" pitchFamily="18" charset="0"/>
              </a:rPr>
              <a:t>Economic information can provide guidance on the nature and efficacy of tradeoffs by identifying least cost alternatives to meet a given goal or objective. </a:t>
            </a:r>
          </a:p>
          <a:p>
            <a:pPr marL="285750" indent="-285750">
              <a:lnSpc>
                <a:spcPct val="115000"/>
              </a:lnSpc>
              <a:buFont typeface="Arial" panose="020B0604020202020204" pitchFamily="34" charset="0"/>
              <a:buChar char="•"/>
            </a:pPr>
            <a:r>
              <a:rPr lang="en-US" sz="2200" dirty="0" smtClean="0">
                <a:effectLst/>
                <a:ea typeface="Calibri" panose="020F0502020204030204" pitchFamily="34" charset="0"/>
                <a:cs typeface="Times New Roman" panose="02020603050405020304" pitchFamily="18" charset="0"/>
              </a:rPr>
              <a:t>Changing water user behavior can be enhanced through use of economic incentives</a:t>
            </a:r>
          </a:p>
          <a:p>
            <a:pPr marL="285750" indent="-285750">
              <a:lnSpc>
                <a:spcPct val="115000"/>
              </a:lnSpc>
              <a:buFont typeface="Arial" panose="020B0604020202020204" pitchFamily="34" charset="0"/>
              <a:buChar char="•"/>
            </a:pPr>
            <a:r>
              <a:rPr lang="en-US" sz="2200" dirty="0" smtClean="0">
                <a:effectLst/>
                <a:ea typeface="Calibri" panose="020F0502020204030204" pitchFamily="34" charset="0"/>
                <a:cs typeface="Times New Roman" panose="02020603050405020304" pitchFamily="18" charset="0"/>
              </a:rPr>
              <a:t>Within the Russian River basin subsidies may be effective in some settings, such as construction of off-stream water storage facilities for use in frost protection</a:t>
            </a:r>
            <a:r>
              <a:rPr lang="en-US" sz="2200" dirty="0">
                <a:ea typeface="Calibri" panose="020F0502020204030204" pitchFamily="34" charset="0"/>
                <a:cs typeface="Times New Roman" panose="02020603050405020304" pitchFamily="18" charset="0"/>
              </a:rPr>
              <a:t> </a:t>
            </a:r>
            <a:r>
              <a:rPr lang="en-US" sz="2200" dirty="0" smtClean="0">
                <a:ea typeface="Calibri" panose="020F0502020204030204" pitchFamily="34" charset="0"/>
                <a:cs typeface="Times New Roman" panose="02020603050405020304" pitchFamily="18" charset="0"/>
              </a:rPr>
              <a:t>or to fund in-stream flow and riparian habitat improvements in the tributaries.</a:t>
            </a:r>
            <a:endParaRPr lang="en-US" sz="2200" dirty="0" smtClean="0">
              <a:effectLst/>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r>
              <a:rPr lang="en-US" sz="2200" dirty="0" smtClean="0"/>
              <a:t>An </a:t>
            </a:r>
            <a:r>
              <a:rPr lang="en-US" sz="2200" dirty="0"/>
              <a:t>economic mechanism that is aimed at improving the efficiency of water use is the creation of a water market. Water markets have been used widely to facilitate alternative water allocations in the arid west. </a:t>
            </a:r>
            <a:endParaRPr lang="en-US" sz="2200" dirty="0" smtClean="0"/>
          </a:p>
          <a:p>
            <a:pPr marL="285750" indent="-285750">
              <a:lnSpc>
                <a:spcPct val="115000"/>
              </a:lnSpc>
              <a:buFont typeface="Arial" panose="020B0604020202020204" pitchFamily="34" charset="0"/>
              <a:buChar char="•"/>
            </a:pPr>
            <a:r>
              <a:rPr lang="en-US" sz="2200" dirty="0" smtClean="0"/>
              <a:t>Water </a:t>
            </a:r>
            <a:r>
              <a:rPr lang="en-US" sz="2200" dirty="0"/>
              <a:t>markets have the advantage of being voluntarily exchanges between sellers of water and potential buyers, usually a public agency. </a:t>
            </a:r>
            <a:endParaRPr lang="en-US" sz="2200" dirty="0" smtClean="0"/>
          </a:p>
          <a:p>
            <a:pPr marL="285750" indent="-285750">
              <a:lnSpc>
                <a:spcPct val="115000"/>
              </a:lnSpc>
              <a:buFont typeface="Arial" panose="020B0604020202020204" pitchFamily="34" charset="0"/>
              <a:buChar char="•"/>
            </a:pPr>
            <a:endParaRPr lang="en-US" sz="2000" dirty="0"/>
          </a:p>
          <a:p>
            <a:r>
              <a:rPr lang="en-US" sz="1600" dirty="0"/>
              <a:t> </a:t>
            </a:r>
          </a:p>
          <a:p>
            <a:pPr marL="285750" indent="-285750">
              <a:lnSpc>
                <a:spcPct val="115000"/>
              </a:lnSpc>
              <a:buFont typeface="Arial" panose="020B0604020202020204" pitchFamily="34" charset="0"/>
              <a:buChar char="•"/>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1363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https://mail-attachment.googleusercontent.com/attachment/u/0/?ui=2&amp;ik=8bfe8d28f4&amp;view=att&amp;th=13cef2be039102f9&amp;attid=0.1&amp;disp=inline&amp;safe=1&amp;zw&amp;saduie=AG9B_P_9z765iCN7mvXmvW-bt28f&amp;sadet=1361225568471&amp;sads=5xl3U4O9652DTqaNOoXLfA5kBa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5000"/>
          <a:stretch/>
        </p:blipFill>
        <p:spPr bwMode="auto">
          <a:xfrm>
            <a:off x="430213" y="4735513"/>
            <a:ext cx="3970337" cy="56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 y="0"/>
            <a:ext cx="9144000" cy="1323439"/>
          </a:xfrm>
          <a:prstGeom prst="rect">
            <a:avLst/>
          </a:prstGeom>
        </p:spPr>
        <p:txBody>
          <a:bodyPr wrap="square">
            <a:spAutoFit/>
          </a:bodyPr>
          <a:lstStyle/>
          <a:p>
            <a:r>
              <a:rPr lang="en-US" sz="2000" b="1" dirty="0" smtClean="0">
                <a:latin typeface="Calibri" panose="020F0502020204030204" pitchFamily="34" charset="0"/>
                <a:ea typeface="Calibri" panose="020F0502020204030204" pitchFamily="34" charset="0"/>
                <a:cs typeface="Times New Roman" panose="02020603050405020304" pitchFamily="18" charset="0"/>
              </a:rPr>
              <a:t>4. Development of a numerical model of the watershed that uses the recommended monitoring data, simulates surface and groundwater interactions and can be used to evaluate effects of changes in water use and can be used with salmonid data to prioritize restoration actions</a:t>
            </a:r>
            <a:endParaRPr lang="en-US" sz="2000" b="1" dirty="0"/>
          </a:p>
        </p:txBody>
      </p:sp>
      <p:sp>
        <p:nvSpPr>
          <p:cNvPr id="4" name="Rectangle 3"/>
          <p:cNvSpPr/>
          <p:nvPr/>
        </p:nvSpPr>
        <p:spPr>
          <a:xfrm>
            <a:off x="0" y="1467902"/>
            <a:ext cx="9101931" cy="5189113"/>
          </a:xfrm>
          <a:prstGeom prst="rect">
            <a:avLst/>
          </a:prstGeom>
          <a:solidFill>
            <a:schemeClr val="bg1"/>
          </a:solidFill>
        </p:spPr>
        <p:txBody>
          <a:bodyPr wrap="square">
            <a:spAutoFit/>
          </a:bodyPr>
          <a:lstStyle/>
          <a:p>
            <a:pPr marL="285750" indent="-285750">
              <a:lnSpc>
                <a:spcPct val="115000"/>
              </a:lnSpc>
              <a:buFont typeface="Arial" panose="020B0604020202020204" pitchFamily="34" charset="0"/>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lack of stream flow and groundwater monitoring data, water use data as well as the lack of salmonid population and distribution data severely limits identification of priority streams for salmonids and needed water management actions. For example, the significance of a dry channel, or intermittent pools, cannot be determined if we do not know what areas of the tributary salmonids use for rearing. If the one reach of good rearing habitat dries up, this would be a significant problem. But if that reach is a migration corridor where water is only needed in the winter and spring, a summer dry channel is not a problem for salmonids</a:t>
            </a: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nSpc>
                <a:spcPct val="115000"/>
              </a:lnSpc>
              <a:buFont typeface="Arial" panose="020B0604020202020204" pitchFamily="34" charset="0"/>
              <a:buChar char="•"/>
            </a:pPr>
            <a:endPar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r>
              <a:rPr lang="en-US" dirty="0" smtClean="0"/>
              <a:t> </a:t>
            </a:r>
            <a:r>
              <a:rPr lang="en-US" dirty="0"/>
              <a:t>In California’s Mediterranean climate seasonally-dry channels are a natural part of the watershed, and not necessarily the result of water diversions. The channel typology developed by the ISRP provides a system to define where summer stream flows are likely to occur and where they are not likely to occur. A bedrock channel is likely to have flow in the summer, while an alluvial fan, or valley unconfined alluvial channel, are likely to be dry. The suggested stream flow and groundwater monitoring of confined alluvial, semiconfined alluvial, dissected alluvium channels in various tributaries can further define summer time flow locations and allow for the effect of water diversions to be determined</a:t>
            </a:r>
            <a:r>
              <a:rPr lang="en-US" dirty="0" smtClean="0"/>
              <a:t>.</a:t>
            </a:r>
            <a:endParaRPr lang="en-US" dirty="0"/>
          </a:p>
        </p:txBody>
      </p:sp>
    </p:spTree>
    <p:extLst>
      <p:ext uri="{BB962C8B-B14F-4D97-AF65-F5344CB8AC3E}">
        <p14:creationId xmlns:p14="http://schemas.microsoft.com/office/powerpoint/2010/main" val="1277955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12"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990600"/>
            <a:ext cx="8229600" cy="4709160"/>
          </a:xfrm>
        </p:spPr>
      </p:pic>
    </p:spTree>
    <p:extLst>
      <p:ext uri="{BB962C8B-B14F-4D97-AF65-F5344CB8AC3E}">
        <p14:creationId xmlns:p14="http://schemas.microsoft.com/office/powerpoint/2010/main" val="32475126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666" y="154546"/>
            <a:ext cx="8706119" cy="1191736"/>
          </a:xfrm>
          <a:prstGeom prst="rect">
            <a:avLst/>
          </a:prstGeom>
          <a:noFill/>
        </p:spPr>
        <p:txBody>
          <a:bodyPr wrap="square" rtlCol="0">
            <a:spAutoFit/>
          </a:bodyPr>
          <a:lstStyle/>
          <a:p>
            <a:pPr marR="0" lvl="0">
              <a:lnSpc>
                <a:spcPct val="115000"/>
              </a:lnSpc>
              <a:spcBef>
                <a:spcPts val="0"/>
              </a:spcBef>
              <a:spcAft>
                <a:spcPts val="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5. Restoration recommendations for each channel type</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8222" y="1332436"/>
            <a:ext cx="9144000" cy="5525564"/>
          </a:xfrm>
          <a:prstGeom prst="rect">
            <a:avLst/>
          </a:prstGeom>
        </p:spPr>
      </p:pic>
      <p:sp>
        <p:nvSpPr>
          <p:cNvPr id="3" name="TextBox 2"/>
          <p:cNvSpPr txBox="1"/>
          <p:nvPr/>
        </p:nvSpPr>
        <p:spPr>
          <a:xfrm>
            <a:off x="141666" y="5667107"/>
            <a:ext cx="2511778" cy="1077218"/>
          </a:xfrm>
          <a:prstGeom prst="rect">
            <a:avLst/>
          </a:prstGeom>
          <a:solidFill>
            <a:srgbClr val="FFFF00"/>
          </a:solidFill>
          <a:ln>
            <a:solidFill>
              <a:srgbClr val="000000"/>
            </a:solidFill>
          </a:ln>
        </p:spPr>
        <p:txBody>
          <a:bodyPr wrap="square" rtlCol="0">
            <a:spAutoFit/>
          </a:bodyPr>
          <a:lstStyle/>
          <a:p>
            <a:r>
              <a:rPr lang="en-US" sz="1600" dirty="0" smtClean="0"/>
              <a:t>This is a list of </a:t>
            </a:r>
            <a:r>
              <a:rPr lang="en-US" sz="1600" b="1" i="1" dirty="0" smtClean="0"/>
              <a:t>potential </a:t>
            </a:r>
            <a:r>
              <a:rPr lang="en-US" sz="1600" dirty="0" smtClean="0"/>
              <a:t>measures. A </a:t>
            </a:r>
            <a:r>
              <a:rPr lang="en-US" sz="1600" b="1" i="1" dirty="0" smtClean="0"/>
              <a:t>specific application</a:t>
            </a:r>
            <a:r>
              <a:rPr lang="en-US" sz="1600" dirty="0" smtClean="0"/>
              <a:t> will require study, analysis and design.</a:t>
            </a:r>
            <a:endParaRPr lang="en-US" sz="1600" dirty="0"/>
          </a:p>
        </p:txBody>
      </p:sp>
    </p:spTree>
    <p:extLst>
      <p:ext uri="{BB962C8B-B14F-4D97-AF65-F5344CB8AC3E}">
        <p14:creationId xmlns:p14="http://schemas.microsoft.com/office/powerpoint/2010/main" val="12059628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8046" y="3632200"/>
            <a:ext cx="5974802" cy="2802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0" y="0"/>
            <a:ext cx="9143999" cy="461665"/>
          </a:xfrm>
          <a:prstGeom prst="rect">
            <a:avLst/>
          </a:prstGeom>
          <a:noFill/>
        </p:spPr>
        <p:txBody>
          <a:bodyPr wrap="square" rtlCol="0">
            <a:spAutoFit/>
          </a:bodyPr>
          <a:lstStyle/>
          <a:p>
            <a:pPr algn="ctr"/>
            <a:r>
              <a:rPr lang="en-US" sz="2400" b="1" dirty="0" smtClean="0"/>
              <a:t>Restoration Techniques: Removal of </a:t>
            </a:r>
            <a:r>
              <a:rPr lang="en-US" sz="2400" b="1" dirty="0"/>
              <a:t>F</a:t>
            </a:r>
            <a:r>
              <a:rPr lang="en-US" sz="2400" b="1" dirty="0" smtClean="0"/>
              <a:t>ish </a:t>
            </a:r>
            <a:r>
              <a:rPr lang="en-US" sz="2400" b="1" dirty="0"/>
              <a:t>M</a:t>
            </a:r>
            <a:r>
              <a:rPr lang="en-US" sz="2400" b="1" dirty="0" smtClean="0"/>
              <a:t>igration Barriers</a:t>
            </a:r>
            <a:endParaRPr lang="en-US" sz="2400" b="1"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0788" y="3479041"/>
            <a:ext cx="4443211" cy="297139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702967"/>
            <a:ext cx="6014434" cy="221670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06862" y="702968"/>
            <a:ext cx="2537137" cy="2216702"/>
          </a:xfrm>
          <a:prstGeom prst="rect">
            <a:avLst/>
          </a:prstGeom>
        </p:spPr>
      </p:pic>
      <p:sp>
        <p:nvSpPr>
          <p:cNvPr id="8" name="TextBox 7"/>
          <p:cNvSpPr txBox="1"/>
          <p:nvPr/>
        </p:nvSpPr>
        <p:spPr>
          <a:xfrm>
            <a:off x="0" y="2919669"/>
            <a:ext cx="6014435" cy="369332"/>
          </a:xfrm>
          <a:prstGeom prst="rect">
            <a:avLst/>
          </a:prstGeom>
          <a:noFill/>
        </p:spPr>
        <p:txBody>
          <a:bodyPr wrap="square" rtlCol="0">
            <a:spAutoFit/>
          </a:bodyPr>
          <a:lstStyle/>
          <a:p>
            <a:pPr algn="ctr"/>
            <a:r>
              <a:rPr lang="en-US" b="1" dirty="0" smtClean="0"/>
              <a:t>Culvert replacement with railcar bridge</a:t>
            </a:r>
            <a:endParaRPr lang="en-US" b="1" dirty="0"/>
          </a:p>
        </p:txBody>
      </p:sp>
      <p:sp>
        <p:nvSpPr>
          <p:cNvPr id="9" name="TextBox 8"/>
          <p:cNvSpPr txBox="1"/>
          <p:nvPr/>
        </p:nvSpPr>
        <p:spPr>
          <a:xfrm>
            <a:off x="6606862" y="2919669"/>
            <a:ext cx="2537137" cy="369332"/>
          </a:xfrm>
          <a:prstGeom prst="rect">
            <a:avLst/>
          </a:prstGeom>
          <a:noFill/>
        </p:spPr>
        <p:txBody>
          <a:bodyPr wrap="square" rtlCol="0">
            <a:spAutoFit/>
          </a:bodyPr>
          <a:lstStyle/>
          <a:p>
            <a:pPr algn="ctr"/>
            <a:r>
              <a:rPr lang="en-US" b="1" dirty="0" smtClean="0"/>
              <a:t>Baffles in culvert</a:t>
            </a:r>
            <a:endParaRPr lang="en-US" b="1" dirty="0"/>
          </a:p>
        </p:txBody>
      </p:sp>
      <p:sp>
        <p:nvSpPr>
          <p:cNvPr id="11" name="TextBox 10"/>
          <p:cNvSpPr txBox="1"/>
          <p:nvPr/>
        </p:nvSpPr>
        <p:spPr>
          <a:xfrm>
            <a:off x="4739425" y="6490952"/>
            <a:ext cx="4404575" cy="367048"/>
          </a:xfrm>
          <a:prstGeom prst="rect">
            <a:avLst/>
          </a:prstGeom>
          <a:noFill/>
        </p:spPr>
        <p:txBody>
          <a:bodyPr wrap="square" rtlCol="0">
            <a:spAutoFit/>
          </a:bodyPr>
          <a:lstStyle/>
          <a:p>
            <a:pPr algn="ctr"/>
            <a:r>
              <a:rPr lang="en-US" b="1" dirty="0" smtClean="0"/>
              <a:t>Removal of on-stream dam</a:t>
            </a:r>
            <a:endParaRPr lang="en-US" b="1" dirty="0"/>
          </a:p>
        </p:txBody>
      </p:sp>
    </p:spTree>
    <p:extLst>
      <p:ext uri="{BB962C8B-B14F-4D97-AF65-F5344CB8AC3E}">
        <p14:creationId xmlns:p14="http://schemas.microsoft.com/office/powerpoint/2010/main" val="12322464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3999" cy="461665"/>
          </a:xfrm>
          <a:prstGeom prst="rect">
            <a:avLst/>
          </a:prstGeom>
          <a:noFill/>
        </p:spPr>
        <p:txBody>
          <a:bodyPr wrap="square" rtlCol="0">
            <a:spAutoFit/>
          </a:bodyPr>
          <a:lstStyle/>
          <a:p>
            <a:pPr algn="ctr"/>
            <a:r>
              <a:rPr lang="en-US" sz="2400" b="1" dirty="0" smtClean="0"/>
              <a:t>Restoration Techniques: Revegetation</a:t>
            </a:r>
            <a:endParaRPr lang="en-US" sz="2400" b="1"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633560" y="927023"/>
            <a:ext cx="4334039" cy="3038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kingplanting2.jp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79956" y="915538"/>
            <a:ext cx="4416355" cy="2804490"/>
          </a:xfrm>
          <a:prstGeom prst="rect">
            <a:avLst/>
          </a:prstGeom>
          <a:noFill/>
          <a:ln w="28575">
            <a:solidFill>
              <a:schemeClr val="tx1"/>
            </a:solidFill>
            <a:miter lim="800000"/>
            <a:headEnd/>
            <a:tailEnd/>
          </a:ln>
        </p:spPr>
      </p:pic>
      <p:pic>
        <p:nvPicPr>
          <p:cNvPr id="7" name="Picture 1" descr="045.JP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2080445" y="3279299"/>
            <a:ext cx="5527259" cy="3556515"/>
          </a:xfrm>
          <a:prstGeom prst="rect">
            <a:avLst/>
          </a:prstGeom>
          <a:noFill/>
          <a:ln w="38100">
            <a:solidFill>
              <a:schemeClr val="tx1"/>
            </a:solidFill>
            <a:miter lim="800000"/>
            <a:headEnd/>
            <a:tailEnd/>
          </a:ln>
        </p:spPr>
      </p:pic>
      <p:pic>
        <p:nvPicPr>
          <p:cNvPr id="3" name="Picture 2" descr="budding post.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0444" y="2286000"/>
            <a:ext cx="2326958" cy="2896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8370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2178"/>
            <a:ext cx="9144000" cy="461665"/>
          </a:xfrm>
          <a:prstGeom prst="rect">
            <a:avLst/>
          </a:prstGeom>
        </p:spPr>
        <p:txBody>
          <a:bodyPr wrap="square">
            <a:spAutoFit/>
          </a:bodyPr>
          <a:lstStyle/>
          <a:p>
            <a:pPr algn="ctr"/>
            <a:r>
              <a:rPr lang="en-US" sz="2400" b="1" dirty="0" smtClean="0"/>
              <a:t>Restoration Techniques: Placement of Large Wood in Streams</a:t>
            </a:r>
            <a:endParaRPr lang="en-US" sz="2400" b="1"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91845"/>
            <a:ext cx="3912901" cy="3105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34873"/>
            <a:ext cx="5460642" cy="3123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5777" y="591845"/>
            <a:ext cx="3653536" cy="3220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460642" y="3850507"/>
            <a:ext cx="3683358" cy="707886"/>
          </a:xfrm>
          <a:prstGeom prst="rect">
            <a:avLst/>
          </a:prstGeom>
          <a:solidFill>
            <a:srgbClr val="FFFF00"/>
          </a:solidFill>
          <a:ln>
            <a:solidFill>
              <a:schemeClr val="tx1"/>
            </a:solidFill>
          </a:ln>
        </p:spPr>
        <p:txBody>
          <a:bodyPr wrap="square" rtlCol="0">
            <a:spAutoFit/>
          </a:bodyPr>
          <a:lstStyle/>
          <a:p>
            <a:r>
              <a:rPr lang="en-US" sz="2000" b="1" dirty="0"/>
              <a:t>Artificial instream structures  are not recommended</a:t>
            </a:r>
            <a:r>
              <a:rPr lang="en-US" sz="2000" b="1" dirty="0" smtClean="0"/>
              <a:t>.</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6641" y="4596395"/>
            <a:ext cx="3507359" cy="2261605"/>
          </a:xfrm>
          <a:prstGeom prst="rect">
            <a:avLst/>
          </a:prstGeom>
        </p:spPr>
      </p:pic>
      <p:pic>
        <p:nvPicPr>
          <p:cNvPr id="3073" name="Picture 1" descr="doublecrossvane_7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34100"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8577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9144000" cy="461665"/>
          </a:xfrm>
          <a:prstGeom prst="rect">
            <a:avLst/>
          </a:prstGeom>
          <a:noFill/>
        </p:spPr>
        <p:txBody>
          <a:bodyPr wrap="square" rtlCol="0">
            <a:spAutoFit/>
          </a:bodyPr>
          <a:lstStyle/>
          <a:p>
            <a:pPr algn="ctr"/>
            <a:r>
              <a:rPr lang="en-US" sz="2400" b="1" dirty="0" smtClean="0"/>
              <a:t>Restoration Techniques: </a:t>
            </a:r>
            <a:r>
              <a:rPr lang="en-US" sz="2400" b="1" dirty="0" smtClean="0">
                <a:solidFill>
                  <a:srgbClr val="000000"/>
                </a:solidFill>
              </a:rPr>
              <a:t>Gravel Augmentation below Dams</a:t>
            </a:r>
            <a:endParaRPr lang="en-US" sz="2400" b="1"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789" y="964395"/>
            <a:ext cx="4242918" cy="281729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02600" y="964395"/>
            <a:ext cx="4143375" cy="28575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8789" y="3987018"/>
            <a:ext cx="4273878" cy="269422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88488" y="3936939"/>
            <a:ext cx="4159761" cy="2751727"/>
          </a:xfrm>
          <a:prstGeom prst="rect">
            <a:avLst/>
          </a:prstGeom>
        </p:spPr>
      </p:pic>
    </p:spTree>
    <p:extLst>
      <p:ext uri="{BB962C8B-B14F-4D97-AF65-F5344CB8AC3E}">
        <p14:creationId xmlns:p14="http://schemas.microsoft.com/office/powerpoint/2010/main" val="39770587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pPr algn="ctr"/>
            <a:r>
              <a:rPr lang="en-US" sz="2400" b="1" dirty="0" smtClean="0"/>
              <a:t>Restoration Techniques: Benching along Incised Reaches</a:t>
            </a:r>
            <a:endParaRPr lang="en-US" sz="2400" b="1" dirty="0"/>
          </a:p>
        </p:txBody>
      </p:sp>
      <p:sp>
        <p:nvSpPr>
          <p:cNvPr id="3" name="Freeform 2"/>
          <p:cNvSpPr/>
          <p:nvPr/>
        </p:nvSpPr>
        <p:spPr>
          <a:xfrm>
            <a:off x="1975556" y="1128888"/>
            <a:ext cx="5207000" cy="1509889"/>
          </a:xfrm>
          <a:custGeom>
            <a:avLst/>
            <a:gdLst>
              <a:gd name="connsiteX0" fmla="*/ 0 w 5207000"/>
              <a:gd name="connsiteY0" fmla="*/ 254000 h 1509889"/>
              <a:gd name="connsiteX1" fmla="*/ 211667 w 5207000"/>
              <a:gd name="connsiteY1" fmla="*/ 239889 h 1509889"/>
              <a:gd name="connsiteX2" fmla="*/ 338667 w 5207000"/>
              <a:gd name="connsiteY2" fmla="*/ 211667 h 1509889"/>
              <a:gd name="connsiteX3" fmla="*/ 437445 w 5207000"/>
              <a:gd name="connsiteY3" fmla="*/ 197556 h 1509889"/>
              <a:gd name="connsiteX4" fmla="*/ 1114778 w 5207000"/>
              <a:gd name="connsiteY4" fmla="*/ 211667 h 1509889"/>
              <a:gd name="connsiteX5" fmla="*/ 1143000 w 5207000"/>
              <a:gd name="connsiteY5" fmla="*/ 254000 h 1509889"/>
              <a:gd name="connsiteX6" fmla="*/ 1171222 w 5207000"/>
              <a:gd name="connsiteY6" fmla="*/ 352778 h 1509889"/>
              <a:gd name="connsiteX7" fmla="*/ 1185334 w 5207000"/>
              <a:gd name="connsiteY7" fmla="*/ 437445 h 1509889"/>
              <a:gd name="connsiteX8" fmla="*/ 1199445 w 5207000"/>
              <a:gd name="connsiteY8" fmla="*/ 550334 h 1509889"/>
              <a:gd name="connsiteX9" fmla="*/ 1227667 w 5207000"/>
              <a:gd name="connsiteY9" fmla="*/ 635000 h 1509889"/>
              <a:gd name="connsiteX10" fmla="*/ 1255889 w 5207000"/>
              <a:gd name="connsiteY10" fmla="*/ 663223 h 1509889"/>
              <a:gd name="connsiteX11" fmla="*/ 1270000 w 5207000"/>
              <a:gd name="connsiteY11" fmla="*/ 747889 h 1509889"/>
              <a:gd name="connsiteX12" fmla="*/ 1298222 w 5207000"/>
              <a:gd name="connsiteY12" fmla="*/ 832556 h 1509889"/>
              <a:gd name="connsiteX13" fmla="*/ 1326445 w 5207000"/>
              <a:gd name="connsiteY13" fmla="*/ 1044223 h 1509889"/>
              <a:gd name="connsiteX14" fmla="*/ 1354667 w 5207000"/>
              <a:gd name="connsiteY14" fmla="*/ 1128889 h 1509889"/>
              <a:gd name="connsiteX15" fmla="*/ 1368778 w 5207000"/>
              <a:gd name="connsiteY15" fmla="*/ 1171223 h 1509889"/>
              <a:gd name="connsiteX16" fmla="*/ 1382889 w 5207000"/>
              <a:gd name="connsiteY16" fmla="*/ 1270000 h 1509889"/>
              <a:gd name="connsiteX17" fmla="*/ 1439334 w 5207000"/>
              <a:gd name="connsiteY17" fmla="*/ 1340556 h 1509889"/>
              <a:gd name="connsiteX18" fmla="*/ 1495778 w 5207000"/>
              <a:gd name="connsiteY18" fmla="*/ 1425223 h 1509889"/>
              <a:gd name="connsiteX19" fmla="*/ 1566334 w 5207000"/>
              <a:gd name="connsiteY19" fmla="*/ 1495778 h 1509889"/>
              <a:gd name="connsiteX20" fmla="*/ 1608667 w 5207000"/>
              <a:gd name="connsiteY20" fmla="*/ 1509889 h 1509889"/>
              <a:gd name="connsiteX21" fmla="*/ 1876778 w 5207000"/>
              <a:gd name="connsiteY21" fmla="*/ 1495778 h 1509889"/>
              <a:gd name="connsiteX22" fmla="*/ 2003778 w 5207000"/>
              <a:gd name="connsiteY22" fmla="*/ 1453445 h 1509889"/>
              <a:gd name="connsiteX23" fmla="*/ 2074334 w 5207000"/>
              <a:gd name="connsiteY23" fmla="*/ 1439334 h 1509889"/>
              <a:gd name="connsiteX24" fmla="*/ 2130778 w 5207000"/>
              <a:gd name="connsiteY24" fmla="*/ 1425223 h 1509889"/>
              <a:gd name="connsiteX25" fmla="*/ 2229556 w 5207000"/>
              <a:gd name="connsiteY25" fmla="*/ 1411111 h 1509889"/>
              <a:gd name="connsiteX26" fmla="*/ 2314222 w 5207000"/>
              <a:gd name="connsiteY26" fmla="*/ 1382889 h 1509889"/>
              <a:gd name="connsiteX27" fmla="*/ 2568222 w 5207000"/>
              <a:gd name="connsiteY27" fmla="*/ 1354667 h 1509889"/>
              <a:gd name="connsiteX28" fmla="*/ 2906889 w 5207000"/>
              <a:gd name="connsiteY28" fmla="*/ 1340556 h 1509889"/>
              <a:gd name="connsiteX29" fmla="*/ 2921000 w 5207000"/>
              <a:gd name="connsiteY29" fmla="*/ 1382889 h 1509889"/>
              <a:gd name="connsiteX30" fmla="*/ 3005667 w 5207000"/>
              <a:gd name="connsiteY30" fmla="*/ 1425223 h 1509889"/>
              <a:gd name="connsiteX31" fmla="*/ 3245556 w 5207000"/>
              <a:gd name="connsiteY31" fmla="*/ 1411111 h 1509889"/>
              <a:gd name="connsiteX32" fmla="*/ 3302000 w 5207000"/>
              <a:gd name="connsiteY32" fmla="*/ 1326445 h 1509889"/>
              <a:gd name="connsiteX33" fmla="*/ 3316111 w 5207000"/>
              <a:gd name="connsiteY33" fmla="*/ 1284111 h 1509889"/>
              <a:gd name="connsiteX34" fmla="*/ 3344334 w 5207000"/>
              <a:gd name="connsiteY34" fmla="*/ 1255889 h 1509889"/>
              <a:gd name="connsiteX35" fmla="*/ 3372556 w 5207000"/>
              <a:gd name="connsiteY35" fmla="*/ 1171223 h 1509889"/>
              <a:gd name="connsiteX36" fmla="*/ 3386667 w 5207000"/>
              <a:gd name="connsiteY36" fmla="*/ 959556 h 1509889"/>
              <a:gd name="connsiteX37" fmla="*/ 3414889 w 5207000"/>
              <a:gd name="connsiteY37" fmla="*/ 874889 h 1509889"/>
              <a:gd name="connsiteX38" fmla="*/ 3429000 w 5207000"/>
              <a:gd name="connsiteY38" fmla="*/ 818445 h 1509889"/>
              <a:gd name="connsiteX39" fmla="*/ 3443111 w 5207000"/>
              <a:gd name="connsiteY39" fmla="*/ 776111 h 1509889"/>
              <a:gd name="connsiteX40" fmla="*/ 3485445 w 5207000"/>
              <a:gd name="connsiteY40" fmla="*/ 578556 h 1509889"/>
              <a:gd name="connsiteX41" fmla="*/ 3513667 w 5207000"/>
              <a:gd name="connsiteY41" fmla="*/ 522111 h 1509889"/>
              <a:gd name="connsiteX42" fmla="*/ 3527778 w 5207000"/>
              <a:gd name="connsiteY42" fmla="*/ 451556 h 1509889"/>
              <a:gd name="connsiteX43" fmla="*/ 3541889 w 5207000"/>
              <a:gd name="connsiteY43" fmla="*/ 42334 h 1509889"/>
              <a:gd name="connsiteX44" fmla="*/ 3570111 w 5207000"/>
              <a:gd name="connsiteY44" fmla="*/ 14111 h 1509889"/>
              <a:gd name="connsiteX45" fmla="*/ 3810000 w 5207000"/>
              <a:gd name="connsiteY45" fmla="*/ 0 h 1509889"/>
              <a:gd name="connsiteX46" fmla="*/ 3922889 w 5207000"/>
              <a:gd name="connsiteY46" fmla="*/ 28223 h 1509889"/>
              <a:gd name="connsiteX47" fmla="*/ 3965222 w 5207000"/>
              <a:gd name="connsiteY47" fmla="*/ 42334 h 1509889"/>
              <a:gd name="connsiteX48" fmla="*/ 4106334 w 5207000"/>
              <a:gd name="connsiteY48" fmla="*/ 70556 h 1509889"/>
              <a:gd name="connsiteX49" fmla="*/ 5023556 w 5207000"/>
              <a:gd name="connsiteY49" fmla="*/ 56445 h 1509889"/>
              <a:gd name="connsiteX50" fmla="*/ 5122334 w 5207000"/>
              <a:gd name="connsiteY50" fmla="*/ 42334 h 1509889"/>
              <a:gd name="connsiteX51" fmla="*/ 5207000 w 5207000"/>
              <a:gd name="connsiteY51" fmla="*/ 14111 h 150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07000" h="1509889">
                <a:moveTo>
                  <a:pt x="0" y="254000"/>
                </a:moveTo>
                <a:cubicBezTo>
                  <a:pt x="70556" y="249296"/>
                  <a:pt x="141273" y="246593"/>
                  <a:pt x="211667" y="239889"/>
                </a:cubicBezTo>
                <a:cubicBezTo>
                  <a:pt x="413368" y="220680"/>
                  <a:pt x="215976" y="236205"/>
                  <a:pt x="338667" y="211667"/>
                </a:cubicBezTo>
                <a:cubicBezTo>
                  <a:pt x="371281" y="205144"/>
                  <a:pt x="404519" y="202260"/>
                  <a:pt x="437445" y="197556"/>
                </a:cubicBezTo>
                <a:cubicBezTo>
                  <a:pt x="663223" y="202260"/>
                  <a:pt x="889671" y="193659"/>
                  <a:pt x="1114778" y="211667"/>
                </a:cubicBezTo>
                <a:cubicBezTo>
                  <a:pt x="1131683" y="213019"/>
                  <a:pt x="1135416" y="238831"/>
                  <a:pt x="1143000" y="254000"/>
                </a:cubicBezTo>
                <a:cubicBezTo>
                  <a:pt x="1151966" y="271931"/>
                  <a:pt x="1168208" y="337708"/>
                  <a:pt x="1171222" y="352778"/>
                </a:cubicBezTo>
                <a:cubicBezTo>
                  <a:pt x="1176833" y="380834"/>
                  <a:pt x="1181288" y="409121"/>
                  <a:pt x="1185334" y="437445"/>
                </a:cubicBezTo>
                <a:cubicBezTo>
                  <a:pt x="1190697" y="474986"/>
                  <a:pt x="1191499" y="513253"/>
                  <a:pt x="1199445" y="550334"/>
                </a:cubicBezTo>
                <a:cubicBezTo>
                  <a:pt x="1205678" y="579422"/>
                  <a:pt x="1206632" y="613964"/>
                  <a:pt x="1227667" y="635000"/>
                </a:cubicBezTo>
                <a:lnTo>
                  <a:pt x="1255889" y="663223"/>
                </a:lnTo>
                <a:cubicBezTo>
                  <a:pt x="1260593" y="691445"/>
                  <a:pt x="1263061" y="720132"/>
                  <a:pt x="1270000" y="747889"/>
                </a:cubicBezTo>
                <a:cubicBezTo>
                  <a:pt x="1277215" y="776750"/>
                  <a:pt x="1292388" y="803385"/>
                  <a:pt x="1298222" y="832556"/>
                </a:cubicBezTo>
                <a:cubicBezTo>
                  <a:pt x="1321709" y="949990"/>
                  <a:pt x="1301157" y="943069"/>
                  <a:pt x="1326445" y="1044223"/>
                </a:cubicBezTo>
                <a:cubicBezTo>
                  <a:pt x="1333660" y="1073083"/>
                  <a:pt x="1345260" y="1100667"/>
                  <a:pt x="1354667" y="1128889"/>
                </a:cubicBezTo>
                <a:lnTo>
                  <a:pt x="1368778" y="1171223"/>
                </a:lnTo>
                <a:cubicBezTo>
                  <a:pt x="1373482" y="1204149"/>
                  <a:pt x="1373332" y="1238143"/>
                  <a:pt x="1382889" y="1270000"/>
                </a:cubicBezTo>
                <a:cubicBezTo>
                  <a:pt x="1394401" y="1308375"/>
                  <a:pt x="1418016" y="1312132"/>
                  <a:pt x="1439334" y="1340556"/>
                </a:cubicBezTo>
                <a:cubicBezTo>
                  <a:pt x="1459685" y="1367691"/>
                  <a:pt x="1476963" y="1397001"/>
                  <a:pt x="1495778" y="1425223"/>
                </a:cubicBezTo>
                <a:cubicBezTo>
                  <a:pt x="1524000" y="1467557"/>
                  <a:pt x="1519296" y="1472259"/>
                  <a:pt x="1566334" y="1495778"/>
                </a:cubicBezTo>
                <a:cubicBezTo>
                  <a:pt x="1579638" y="1502430"/>
                  <a:pt x="1594556" y="1505185"/>
                  <a:pt x="1608667" y="1509889"/>
                </a:cubicBezTo>
                <a:cubicBezTo>
                  <a:pt x="1698037" y="1505185"/>
                  <a:pt x="1787921" y="1506441"/>
                  <a:pt x="1876778" y="1495778"/>
                </a:cubicBezTo>
                <a:cubicBezTo>
                  <a:pt x="1947343" y="1487310"/>
                  <a:pt x="1947329" y="1464735"/>
                  <a:pt x="2003778" y="1453445"/>
                </a:cubicBezTo>
                <a:cubicBezTo>
                  <a:pt x="2027297" y="1448741"/>
                  <a:pt x="2050921" y="1444537"/>
                  <a:pt x="2074334" y="1439334"/>
                </a:cubicBezTo>
                <a:cubicBezTo>
                  <a:pt x="2093266" y="1435127"/>
                  <a:pt x="2111697" y="1428692"/>
                  <a:pt x="2130778" y="1425223"/>
                </a:cubicBezTo>
                <a:cubicBezTo>
                  <a:pt x="2163502" y="1419273"/>
                  <a:pt x="2196630" y="1415815"/>
                  <a:pt x="2229556" y="1411111"/>
                </a:cubicBezTo>
                <a:cubicBezTo>
                  <a:pt x="2257778" y="1401704"/>
                  <a:pt x="2284596" y="1385582"/>
                  <a:pt x="2314222" y="1382889"/>
                </a:cubicBezTo>
                <a:cubicBezTo>
                  <a:pt x="2502568" y="1365767"/>
                  <a:pt x="2418013" y="1376125"/>
                  <a:pt x="2568222" y="1354667"/>
                </a:cubicBezTo>
                <a:cubicBezTo>
                  <a:pt x="2733335" y="1299630"/>
                  <a:pt x="2623186" y="1324795"/>
                  <a:pt x="2906889" y="1340556"/>
                </a:cubicBezTo>
                <a:cubicBezTo>
                  <a:pt x="2911593" y="1354667"/>
                  <a:pt x="2911708" y="1371274"/>
                  <a:pt x="2921000" y="1382889"/>
                </a:cubicBezTo>
                <a:cubicBezTo>
                  <a:pt x="2940893" y="1407755"/>
                  <a:pt x="2977781" y="1415927"/>
                  <a:pt x="3005667" y="1425223"/>
                </a:cubicBezTo>
                <a:lnTo>
                  <a:pt x="3245556" y="1411111"/>
                </a:lnTo>
                <a:cubicBezTo>
                  <a:pt x="3277734" y="1400385"/>
                  <a:pt x="3302000" y="1326445"/>
                  <a:pt x="3302000" y="1326445"/>
                </a:cubicBezTo>
                <a:cubicBezTo>
                  <a:pt x="3306704" y="1312334"/>
                  <a:pt x="3308458" y="1296866"/>
                  <a:pt x="3316111" y="1284111"/>
                </a:cubicBezTo>
                <a:cubicBezTo>
                  <a:pt x="3322956" y="1272703"/>
                  <a:pt x="3338384" y="1267789"/>
                  <a:pt x="3344334" y="1255889"/>
                </a:cubicBezTo>
                <a:cubicBezTo>
                  <a:pt x="3357638" y="1229281"/>
                  <a:pt x="3372556" y="1171223"/>
                  <a:pt x="3372556" y="1171223"/>
                </a:cubicBezTo>
                <a:cubicBezTo>
                  <a:pt x="3377260" y="1100667"/>
                  <a:pt x="3376667" y="1029558"/>
                  <a:pt x="3386667" y="959556"/>
                </a:cubicBezTo>
                <a:cubicBezTo>
                  <a:pt x="3390874" y="930106"/>
                  <a:pt x="3407674" y="903750"/>
                  <a:pt x="3414889" y="874889"/>
                </a:cubicBezTo>
                <a:cubicBezTo>
                  <a:pt x="3419593" y="856074"/>
                  <a:pt x="3423672" y="837093"/>
                  <a:pt x="3429000" y="818445"/>
                </a:cubicBezTo>
                <a:cubicBezTo>
                  <a:pt x="3433086" y="804143"/>
                  <a:pt x="3439884" y="790631"/>
                  <a:pt x="3443111" y="776111"/>
                </a:cubicBezTo>
                <a:cubicBezTo>
                  <a:pt x="3455143" y="721967"/>
                  <a:pt x="3461746" y="625955"/>
                  <a:pt x="3485445" y="578556"/>
                </a:cubicBezTo>
                <a:lnTo>
                  <a:pt x="3513667" y="522111"/>
                </a:lnTo>
                <a:cubicBezTo>
                  <a:pt x="3518371" y="498593"/>
                  <a:pt x="3526370" y="475499"/>
                  <a:pt x="3527778" y="451556"/>
                </a:cubicBezTo>
                <a:cubicBezTo>
                  <a:pt x="3535793" y="315303"/>
                  <a:pt x="3528742" y="178188"/>
                  <a:pt x="3541889" y="42334"/>
                </a:cubicBezTo>
                <a:cubicBezTo>
                  <a:pt x="3543171" y="29092"/>
                  <a:pt x="3556970" y="16186"/>
                  <a:pt x="3570111" y="14111"/>
                </a:cubicBezTo>
                <a:cubicBezTo>
                  <a:pt x="3649232" y="1618"/>
                  <a:pt x="3730037" y="4704"/>
                  <a:pt x="3810000" y="0"/>
                </a:cubicBezTo>
                <a:cubicBezTo>
                  <a:pt x="3847630" y="9408"/>
                  <a:pt x="3885468" y="18017"/>
                  <a:pt x="3922889" y="28223"/>
                </a:cubicBezTo>
                <a:cubicBezTo>
                  <a:pt x="3937239" y="32137"/>
                  <a:pt x="3950729" y="38989"/>
                  <a:pt x="3965222" y="42334"/>
                </a:cubicBezTo>
                <a:cubicBezTo>
                  <a:pt x="4011962" y="53120"/>
                  <a:pt x="4106334" y="70556"/>
                  <a:pt x="4106334" y="70556"/>
                </a:cubicBezTo>
                <a:lnTo>
                  <a:pt x="5023556" y="56445"/>
                </a:lnTo>
                <a:cubicBezTo>
                  <a:pt x="5056803" y="55521"/>
                  <a:pt x="5089926" y="49813"/>
                  <a:pt x="5122334" y="42334"/>
                </a:cubicBezTo>
                <a:cubicBezTo>
                  <a:pt x="5151321" y="35645"/>
                  <a:pt x="5207000" y="14111"/>
                  <a:pt x="5207000" y="14111"/>
                </a:cubicBezTo>
              </a:path>
            </a:pathLst>
          </a:custGeom>
          <a:ln w="3810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Freeform 3"/>
          <p:cNvSpPr/>
          <p:nvPr/>
        </p:nvSpPr>
        <p:spPr>
          <a:xfrm>
            <a:off x="2085623" y="3440288"/>
            <a:ext cx="5207000" cy="1509889"/>
          </a:xfrm>
          <a:custGeom>
            <a:avLst/>
            <a:gdLst>
              <a:gd name="connsiteX0" fmla="*/ 0 w 5207000"/>
              <a:gd name="connsiteY0" fmla="*/ 254000 h 1509889"/>
              <a:gd name="connsiteX1" fmla="*/ 211667 w 5207000"/>
              <a:gd name="connsiteY1" fmla="*/ 239889 h 1509889"/>
              <a:gd name="connsiteX2" fmla="*/ 338667 w 5207000"/>
              <a:gd name="connsiteY2" fmla="*/ 211667 h 1509889"/>
              <a:gd name="connsiteX3" fmla="*/ 437445 w 5207000"/>
              <a:gd name="connsiteY3" fmla="*/ 197556 h 1509889"/>
              <a:gd name="connsiteX4" fmla="*/ 1114778 w 5207000"/>
              <a:gd name="connsiteY4" fmla="*/ 211667 h 1509889"/>
              <a:gd name="connsiteX5" fmla="*/ 1143000 w 5207000"/>
              <a:gd name="connsiteY5" fmla="*/ 254000 h 1509889"/>
              <a:gd name="connsiteX6" fmla="*/ 1171222 w 5207000"/>
              <a:gd name="connsiteY6" fmla="*/ 352778 h 1509889"/>
              <a:gd name="connsiteX7" fmla="*/ 1185334 w 5207000"/>
              <a:gd name="connsiteY7" fmla="*/ 437445 h 1509889"/>
              <a:gd name="connsiteX8" fmla="*/ 1199445 w 5207000"/>
              <a:gd name="connsiteY8" fmla="*/ 550334 h 1509889"/>
              <a:gd name="connsiteX9" fmla="*/ 1227667 w 5207000"/>
              <a:gd name="connsiteY9" fmla="*/ 635000 h 1509889"/>
              <a:gd name="connsiteX10" fmla="*/ 1255889 w 5207000"/>
              <a:gd name="connsiteY10" fmla="*/ 663223 h 1509889"/>
              <a:gd name="connsiteX11" fmla="*/ 1270000 w 5207000"/>
              <a:gd name="connsiteY11" fmla="*/ 747889 h 1509889"/>
              <a:gd name="connsiteX12" fmla="*/ 1298222 w 5207000"/>
              <a:gd name="connsiteY12" fmla="*/ 832556 h 1509889"/>
              <a:gd name="connsiteX13" fmla="*/ 1326445 w 5207000"/>
              <a:gd name="connsiteY13" fmla="*/ 1044223 h 1509889"/>
              <a:gd name="connsiteX14" fmla="*/ 1354667 w 5207000"/>
              <a:gd name="connsiteY14" fmla="*/ 1128889 h 1509889"/>
              <a:gd name="connsiteX15" fmla="*/ 1368778 w 5207000"/>
              <a:gd name="connsiteY15" fmla="*/ 1171223 h 1509889"/>
              <a:gd name="connsiteX16" fmla="*/ 1382889 w 5207000"/>
              <a:gd name="connsiteY16" fmla="*/ 1270000 h 1509889"/>
              <a:gd name="connsiteX17" fmla="*/ 1439334 w 5207000"/>
              <a:gd name="connsiteY17" fmla="*/ 1340556 h 1509889"/>
              <a:gd name="connsiteX18" fmla="*/ 1495778 w 5207000"/>
              <a:gd name="connsiteY18" fmla="*/ 1425223 h 1509889"/>
              <a:gd name="connsiteX19" fmla="*/ 1566334 w 5207000"/>
              <a:gd name="connsiteY19" fmla="*/ 1495778 h 1509889"/>
              <a:gd name="connsiteX20" fmla="*/ 1608667 w 5207000"/>
              <a:gd name="connsiteY20" fmla="*/ 1509889 h 1509889"/>
              <a:gd name="connsiteX21" fmla="*/ 1876778 w 5207000"/>
              <a:gd name="connsiteY21" fmla="*/ 1495778 h 1509889"/>
              <a:gd name="connsiteX22" fmla="*/ 2003778 w 5207000"/>
              <a:gd name="connsiteY22" fmla="*/ 1453445 h 1509889"/>
              <a:gd name="connsiteX23" fmla="*/ 2074334 w 5207000"/>
              <a:gd name="connsiteY23" fmla="*/ 1439334 h 1509889"/>
              <a:gd name="connsiteX24" fmla="*/ 2130778 w 5207000"/>
              <a:gd name="connsiteY24" fmla="*/ 1425223 h 1509889"/>
              <a:gd name="connsiteX25" fmla="*/ 2229556 w 5207000"/>
              <a:gd name="connsiteY25" fmla="*/ 1411111 h 1509889"/>
              <a:gd name="connsiteX26" fmla="*/ 2314222 w 5207000"/>
              <a:gd name="connsiteY26" fmla="*/ 1382889 h 1509889"/>
              <a:gd name="connsiteX27" fmla="*/ 2568222 w 5207000"/>
              <a:gd name="connsiteY27" fmla="*/ 1354667 h 1509889"/>
              <a:gd name="connsiteX28" fmla="*/ 2906889 w 5207000"/>
              <a:gd name="connsiteY28" fmla="*/ 1340556 h 1509889"/>
              <a:gd name="connsiteX29" fmla="*/ 2921000 w 5207000"/>
              <a:gd name="connsiteY29" fmla="*/ 1382889 h 1509889"/>
              <a:gd name="connsiteX30" fmla="*/ 3005667 w 5207000"/>
              <a:gd name="connsiteY30" fmla="*/ 1425223 h 1509889"/>
              <a:gd name="connsiteX31" fmla="*/ 3245556 w 5207000"/>
              <a:gd name="connsiteY31" fmla="*/ 1411111 h 1509889"/>
              <a:gd name="connsiteX32" fmla="*/ 3302000 w 5207000"/>
              <a:gd name="connsiteY32" fmla="*/ 1326445 h 1509889"/>
              <a:gd name="connsiteX33" fmla="*/ 3316111 w 5207000"/>
              <a:gd name="connsiteY33" fmla="*/ 1284111 h 1509889"/>
              <a:gd name="connsiteX34" fmla="*/ 3344334 w 5207000"/>
              <a:gd name="connsiteY34" fmla="*/ 1255889 h 1509889"/>
              <a:gd name="connsiteX35" fmla="*/ 3372556 w 5207000"/>
              <a:gd name="connsiteY35" fmla="*/ 1171223 h 1509889"/>
              <a:gd name="connsiteX36" fmla="*/ 3386667 w 5207000"/>
              <a:gd name="connsiteY36" fmla="*/ 959556 h 1509889"/>
              <a:gd name="connsiteX37" fmla="*/ 3414889 w 5207000"/>
              <a:gd name="connsiteY37" fmla="*/ 874889 h 1509889"/>
              <a:gd name="connsiteX38" fmla="*/ 3429000 w 5207000"/>
              <a:gd name="connsiteY38" fmla="*/ 818445 h 1509889"/>
              <a:gd name="connsiteX39" fmla="*/ 3443111 w 5207000"/>
              <a:gd name="connsiteY39" fmla="*/ 776111 h 1509889"/>
              <a:gd name="connsiteX40" fmla="*/ 3485445 w 5207000"/>
              <a:gd name="connsiteY40" fmla="*/ 578556 h 1509889"/>
              <a:gd name="connsiteX41" fmla="*/ 3513667 w 5207000"/>
              <a:gd name="connsiteY41" fmla="*/ 522111 h 1509889"/>
              <a:gd name="connsiteX42" fmla="*/ 3527778 w 5207000"/>
              <a:gd name="connsiteY42" fmla="*/ 451556 h 1509889"/>
              <a:gd name="connsiteX43" fmla="*/ 3541889 w 5207000"/>
              <a:gd name="connsiteY43" fmla="*/ 42334 h 1509889"/>
              <a:gd name="connsiteX44" fmla="*/ 3570111 w 5207000"/>
              <a:gd name="connsiteY44" fmla="*/ 14111 h 1509889"/>
              <a:gd name="connsiteX45" fmla="*/ 3810000 w 5207000"/>
              <a:gd name="connsiteY45" fmla="*/ 0 h 1509889"/>
              <a:gd name="connsiteX46" fmla="*/ 3922889 w 5207000"/>
              <a:gd name="connsiteY46" fmla="*/ 28223 h 1509889"/>
              <a:gd name="connsiteX47" fmla="*/ 3965222 w 5207000"/>
              <a:gd name="connsiteY47" fmla="*/ 42334 h 1509889"/>
              <a:gd name="connsiteX48" fmla="*/ 4106334 w 5207000"/>
              <a:gd name="connsiteY48" fmla="*/ 70556 h 1509889"/>
              <a:gd name="connsiteX49" fmla="*/ 5023556 w 5207000"/>
              <a:gd name="connsiteY49" fmla="*/ 56445 h 1509889"/>
              <a:gd name="connsiteX50" fmla="*/ 5122334 w 5207000"/>
              <a:gd name="connsiteY50" fmla="*/ 42334 h 1509889"/>
              <a:gd name="connsiteX51" fmla="*/ 5207000 w 5207000"/>
              <a:gd name="connsiteY51" fmla="*/ 14111 h 150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07000" h="1509889">
                <a:moveTo>
                  <a:pt x="0" y="254000"/>
                </a:moveTo>
                <a:cubicBezTo>
                  <a:pt x="70556" y="249296"/>
                  <a:pt x="141273" y="246593"/>
                  <a:pt x="211667" y="239889"/>
                </a:cubicBezTo>
                <a:cubicBezTo>
                  <a:pt x="413368" y="220680"/>
                  <a:pt x="215976" y="236205"/>
                  <a:pt x="338667" y="211667"/>
                </a:cubicBezTo>
                <a:cubicBezTo>
                  <a:pt x="371281" y="205144"/>
                  <a:pt x="404519" y="202260"/>
                  <a:pt x="437445" y="197556"/>
                </a:cubicBezTo>
                <a:cubicBezTo>
                  <a:pt x="663223" y="202260"/>
                  <a:pt x="889671" y="193659"/>
                  <a:pt x="1114778" y="211667"/>
                </a:cubicBezTo>
                <a:cubicBezTo>
                  <a:pt x="1131683" y="213019"/>
                  <a:pt x="1135416" y="238831"/>
                  <a:pt x="1143000" y="254000"/>
                </a:cubicBezTo>
                <a:cubicBezTo>
                  <a:pt x="1151966" y="271931"/>
                  <a:pt x="1168208" y="337708"/>
                  <a:pt x="1171222" y="352778"/>
                </a:cubicBezTo>
                <a:cubicBezTo>
                  <a:pt x="1176833" y="380834"/>
                  <a:pt x="1181288" y="409121"/>
                  <a:pt x="1185334" y="437445"/>
                </a:cubicBezTo>
                <a:cubicBezTo>
                  <a:pt x="1190697" y="474986"/>
                  <a:pt x="1191499" y="513253"/>
                  <a:pt x="1199445" y="550334"/>
                </a:cubicBezTo>
                <a:cubicBezTo>
                  <a:pt x="1205678" y="579422"/>
                  <a:pt x="1206632" y="613964"/>
                  <a:pt x="1227667" y="635000"/>
                </a:cubicBezTo>
                <a:lnTo>
                  <a:pt x="1255889" y="663223"/>
                </a:lnTo>
                <a:cubicBezTo>
                  <a:pt x="1260593" y="691445"/>
                  <a:pt x="1263061" y="720132"/>
                  <a:pt x="1270000" y="747889"/>
                </a:cubicBezTo>
                <a:cubicBezTo>
                  <a:pt x="1277215" y="776750"/>
                  <a:pt x="1292388" y="803385"/>
                  <a:pt x="1298222" y="832556"/>
                </a:cubicBezTo>
                <a:cubicBezTo>
                  <a:pt x="1321709" y="949990"/>
                  <a:pt x="1301157" y="943069"/>
                  <a:pt x="1326445" y="1044223"/>
                </a:cubicBezTo>
                <a:cubicBezTo>
                  <a:pt x="1333660" y="1073083"/>
                  <a:pt x="1345260" y="1100667"/>
                  <a:pt x="1354667" y="1128889"/>
                </a:cubicBezTo>
                <a:lnTo>
                  <a:pt x="1368778" y="1171223"/>
                </a:lnTo>
                <a:cubicBezTo>
                  <a:pt x="1373482" y="1204149"/>
                  <a:pt x="1373332" y="1238143"/>
                  <a:pt x="1382889" y="1270000"/>
                </a:cubicBezTo>
                <a:cubicBezTo>
                  <a:pt x="1394401" y="1308375"/>
                  <a:pt x="1418016" y="1312132"/>
                  <a:pt x="1439334" y="1340556"/>
                </a:cubicBezTo>
                <a:cubicBezTo>
                  <a:pt x="1459685" y="1367691"/>
                  <a:pt x="1476963" y="1397001"/>
                  <a:pt x="1495778" y="1425223"/>
                </a:cubicBezTo>
                <a:cubicBezTo>
                  <a:pt x="1524000" y="1467557"/>
                  <a:pt x="1519296" y="1472259"/>
                  <a:pt x="1566334" y="1495778"/>
                </a:cubicBezTo>
                <a:cubicBezTo>
                  <a:pt x="1579638" y="1502430"/>
                  <a:pt x="1594556" y="1505185"/>
                  <a:pt x="1608667" y="1509889"/>
                </a:cubicBezTo>
                <a:cubicBezTo>
                  <a:pt x="1698037" y="1505185"/>
                  <a:pt x="1787921" y="1506441"/>
                  <a:pt x="1876778" y="1495778"/>
                </a:cubicBezTo>
                <a:cubicBezTo>
                  <a:pt x="1947343" y="1487310"/>
                  <a:pt x="1947329" y="1464735"/>
                  <a:pt x="2003778" y="1453445"/>
                </a:cubicBezTo>
                <a:cubicBezTo>
                  <a:pt x="2027297" y="1448741"/>
                  <a:pt x="2050921" y="1444537"/>
                  <a:pt x="2074334" y="1439334"/>
                </a:cubicBezTo>
                <a:cubicBezTo>
                  <a:pt x="2093266" y="1435127"/>
                  <a:pt x="2111697" y="1428692"/>
                  <a:pt x="2130778" y="1425223"/>
                </a:cubicBezTo>
                <a:cubicBezTo>
                  <a:pt x="2163502" y="1419273"/>
                  <a:pt x="2196630" y="1415815"/>
                  <a:pt x="2229556" y="1411111"/>
                </a:cubicBezTo>
                <a:cubicBezTo>
                  <a:pt x="2257778" y="1401704"/>
                  <a:pt x="2284596" y="1385582"/>
                  <a:pt x="2314222" y="1382889"/>
                </a:cubicBezTo>
                <a:cubicBezTo>
                  <a:pt x="2502568" y="1365767"/>
                  <a:pt x="2418013" y="1376125"/>
                  <a:pt x="2568222" y="1354667"/>
                </a:cubicBezTo>
                <a:cubicBezTo>
                  <a:pt x="2733335" y="1299630"/>
                  <a:pt x="2623186" y="1324795"/>
                  <a:pt x="2906889" y="1340556"/>
                </a:cubicBezTo>
                <a:cubicBezTo>
                  <a:pt x="2911593" y="1354667"/>
                  <a:pt x="2911708" y="1371274"/>
                  <a:pt x="2921000" y="1382889"/>
                </a:cubicBezTo>
                <a:cubicBezTo>
                  <a:pt x="2940893" y="1407755"/>
                  <a:pt x="2977781" y="1415927"/>
                  <a:pt x="3005667" y="1425223"/>
                </a:cubicBezTo>
                <a:lnTo>
                  <a:pt x="3245556" y="1411111"/>
                </a:lnTo>
                <a:cubicBezTo>
                  <a:pt x="3277734" y="1400385"/>
                  <a:pt x="3302000" y="1326445"/>
                  <a:pt x="3302000" y="1326445"/>
                </a:cubicBezTo>
                <a:cubicBezTo>
                  <a:pt x="3306704" y="1312334"/>
                  <a:pt x="3308458" y="1296866"/>
                  <a:pt x="3316111" y="1284111"/>
                </a:cubicBezTo>
                <a:cubicBezTo>
                  <a:pt x="3322956" y="1272703"/>
                  <a:pt x="3338384" y="1267789"/>
                  <a:pt x="3344334" y="1255889"/>
                </a:cubicBezTo>
                <a:cubicBezTo>
                  <a:pt x="3357638" y="1229281"/>
                  <a:pt x="3372556" y="1171223"/>
                  <a:pt x="3372556" y="1171223"/>
                </a:cubicBezTo>
                <a:cubicBezTo>
                  <a:pt x="3377260" y="1100667"/>
                  <a:pt x="3376667" y="1029558"/>
                  <a:pt x="3386667" y="959556"/>
                </a:cubicBezTo>
                <a:cubicBezTo>
                  <a:pt x="3390874" y="930106"/>
                  <a:pt x="3407674" y="903750"/>
                  <a:pt x="3414889" y="874889"/>
                </a:cubicBezTo>
                <a:cubicBezTo>
                  <a:pt x="3419593" y="856074"/>
                  <a:pt x="3423672" y="837093"/>
                  <a:pt x="3429000" y="818445"/>
                </a:cubicBezTo>
                <a:cubicBezTo>
                  <a:pt x="3433086" y="804143"/>
                  <a:pt x="3439884" y="790631"/>
                  <a:pt x="3443111" y="776111"/>
                </a:cubicBezTo>
                <a:cubicBezTo>
                  <a:pt x="3455143" y="721967"/>
                  <a:pt x="3461746" y="625955"/>
                  <a:pt x="3485445" y="578556"/>
                </a:cubicBezTo>
                <a:lnTo>
                  <a:pt x="3513667" y="522111"/>
                </a:lnTo>
                <a:cubicBezTo>
                  <a:pt x="3518371" y="498593"/>
                  <a:pt x="3526370" y="475499"/>
                  <a:pt x="3527778" y="451556"/>
                </a:cubicBezTo>
                <a:cubicBezTo>
                  <a:pt x="3535793" y="315303"/>
                  <a:pt x="3528742" y="178188"/>
                  <a:pt x="3541889" y="42334"/>
                </a:cubicBezTo>
                <a:cubicBezTo>
                  <a:pt x="3543171" y="29092"/>
                  <a:pt x="3556970" y="16186"/>
                  <a:pt x="3570111" y="14111"/>
                </a:cubicBezTo>
                <a:cubicBezTo>
                  <a:pt x="3649232" y="1618"/>
                  <a:pt x="3730037" y="4704"/>
                  <a:pt x="3810000" y="0"/>
                </a:cubicBezTo>
                <a:cubicBezTo>
                  <a:pt x="3847630" y="9408"/>
                  <a:pt x="3885468" y="18017"/>
                  <a:pt x="3922889" y="28223"/>
                </a:cubicBezTo>
                <a:cubicBezTo>
                  <a:pt x="3937239" y="32137"/>
                  <a:pt x="3950729" y="38989"/>
                  <a:pt x="3965222" y="42334"/>
                </a:cubicBezTo>
                <a:cubicBezTo>
                  <a:pt x="4011962" y="53120"/>
                  <a:pt x="4106334" y="70556"/>
                  <a:pt x="4106334" y="70556"/>
                </a:cubicBezTo>
                <a:lnTo>
                  <a:pt x="5023556" y="56445"/>
                </a:lnTo>
                <a:cubicBezTo>
                  <a:pt x="5056803" y="55521"/>
                  <a:pt x="5089926" y="49813"/>
                  <a:pt x="5122334" y="42334"/>
                </a:cubicBezTo>
                <a:cubicBezTo>
                  <a:pt x="5151321" y="35645"/>
                  <a:pt x="5207000" y="14111"/>
                  <a:pt x="5207000" y="14111"/>
                </a:cubicBezTo>
              </a:path>
            </a:pathLst>
          </a:custGeom>
          <a:ln w="3810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 name="Freeform 4"/>
          <p:cNvSpPr/>
          <p:nvPr/>
        </p:nvSpPr>
        <p:spPr>
          <a:xfrm>
            <a:off x="5475111" y="3485444"/>
            <a:ext cx="1636889" cy="959556"/>
          </a:xfrm>
          <a:custGeom>
            <a:avLst/>
            <a:gdLst>
              <a:gd name="connsiteX0" fmla="*/ 0 w 1636889"/>
              <a:gd name="connsiteY0" fmla="*/ 959556 h 959556"/>
              <a:gd name="connsiteX1" fmla="*/ 889000 w 1636889"/>
              <a:gd name="connsiteY1" fmla="*/ 945445 h 959556"/>
              <a:gd name="connsiteX2" fmla="*/ 931333 w 1636889"/>
              <a:gd name="connsiteY2" fmla="*/ 931334 h 959556"/>
              <a:gd name="connsiteX3" fmla="*/ 1044222 w 1636889"/>
              <a:gd name="connsiteY3" fmla="*/ 903112 h 959556"/>
              <a:gd name="connsiteX4" fmla="*/ 1086556 w 1636889"/>
              <a:gd name="connsiteY4" fmla="*/ 832556 h 959556"/>
              <a:gd name="connsiteX5" fmla="*/ 1143000 w 1636889"/>
              <a:gd name="connsiteY5" fmla="*/ 747889 h 959556"/>
              <a:gd name="connsiteX6" fmla="*/ 1171222 w 1636889"/>
              <a:gd name="connsiteY6" fmla="*/ 705556 h 959556"/>
              <a:gd name="connsiteX7" fmla="*/ 1213556 w 1636889"/>
              <a:gd name="connsiteY7" fmla="*/ 606778 h 959556"/>
              <a:gd name="connsiteX8" fmla="*/ 1255889 w 1636889"/>
              <a:gd name="connsiteY8" fmla="*/ 578556 h 959556"/>
              <a:gd name="connsiteX9" fmla="*/ 1326445 w 1636889"/>
              <a:gd name="connsiteY9" fmla="*/ 409223 h 959556"/>
              <a:gd name="connsiteX10" fmla="*/ 1382889 w 1636889"/>
              <a:gd name="connsiteY10" fmla="*/ 324556 h 959556"/>
              <a:gd name="connsiteX11" fmla="*/ 1439333 w 1636889"/>
              <a:gd name="connsiteY11" fmla="*/ 197556 h 959556"/>
              <a:gd name="connsiteX12" fmla="*/ 1467556 w 1636889"/>
              <a:gd name="connsiteY12" fmla="*/ 127000 h 959556"/>
              <a:gd name="connsiteX13" fmla="*/ 1552222 w 1636889"/>
              <a:gd name="connsiteY13" fmla="*/ 56445 h 959556"/>
              <a:gd name="connsiteX14" fmla="*/ 1580445 w 1636889"/>
              <a:gd name="connsiteY14" fmla="*/ 28223 h 959556"/>
              <a:gd name="connsiteX15" fmla="*/ 1636889 w 1636889"/>
              <a:gd name="connsiteY15"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6889" h="959556">
                <a:moveTo>
                  <a:pt x="0" y="959556"/>
                </a:moveTo>
                <a:lnTo>
                  <a:pt x="889000" y="945445"/>
                </a:lnTo>
                <a:cubicBezTo>
                  <a:pt x="903867" y="944994"/>
                  <a:pt x="916903" y="934942"/>
                  <a:pt x="931333" y="931334"/>
                </a:cubicBezTo>
                <a:lnTo>
                  <a:pt x="1044222" y="903112"/>
                </a:lnTo>
                <a:cubicBezTo>
                  <a:pt x="1107539" y="839795"/>
                  <a:pt x="1040761" y="914987"/>
                  <a:pt x="1086556" y="832556"/>
                </a:cubicBezTo>
                <a:cubicBezTo>
                  <a:pt x="1103028" y="802905"/>
                  <a:pt x="1124185" y="776111"/>
                  <a:pt x="1143000" y="747889"/>
                </a:cubicBezTo>
                <a:lnTo>
                  <a:pt x="1171222" y="705556"/>
                </a:lnTo>
                <a:cubicBezTo>
                  <a:pt x="1182017" y="662374"/>
                  <a:pt x="1181072" y="639262"/>
                  <a:pt x="1213556" y="606778"/>
                </a:cubicBezTo>
                <a:cubicBezTo>
                  <a:pt x="1225548" y="594786"/>
                  <a:pt x="1241778" y="587963"/>
                  <a:pt x="1255889" y="578556"/>
                </a:cubicBezTo>
                <a:cubicBezTo>
                  <a:pt x="1421561" y="330045"/>
                  <a:pt x="1228007" y="645471"/>
                  <a:pt x="1326445" y="409223"/>
                </a:cubicBezTo>
                <a:cubicBezTo>
                  <a:pt x="1339491" y="377913"/>
                  <a:pt x="1372163" y="356734"/>
                  <a:pt x="1382889" y="324556"/>
                </a:cubicBezTo>
                <a:cubicBezTo>
                  <a:pt x="1455696" y="106132"/>
                  <a:pt x="1372249" y="331722"/>
                  <a:pt x="1439333" y="197556"/>
                </a:cubicBezTo>
                <a:cubicBezTo>
                  <a:pt x="1450661" y="174900"/>
                  <a:pt x="1454131" y="148480"/>
                  <a:pt x="1467556" y="127000"/>
                </a:cubicBezTo>
                <a:cubicBezTo>
                  <a:pt x="1492696" y="86777"/>
                  <a:pt x="1518088" y="83752"/>
                  <a:pt x="1552222" y="56445"/>
                </a:cubicBezTo>
                <a:cubicBezTo>
                  <a:pt x="1562611" y="48134"/>
                  <a:pt x="1569037" y="35068"/>
                  <a:pt x="1580445" y="28223"/>
                </a:cubicBezTo>
                <a:cubicBezTo>
                  <a:pt x="1661511" y="-20416"/>
                  <a:pt x="1597761" y="39131"/>
                  <a:pt x="1636889" y="0"/>
                </a:cubicBezTo>
              </a:path>
            </a:pathLst>
          </a:custGeom>
          <a:ln w="28575" cmpd="sng">
            <a:solidFill>
              <a:schemeClr val="tx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TextBox 5"/>
          <p:cNvSpPr txBox="1"/>
          <p:nvPr/>
        </p:nvSpPr>
        <p:spPr>
          <a:xfrm>
            <a:off x="1298221" y="5588000"/>
            <a:ext cx="5884334" cy="461665"/>
          </a:xfrm>
          <a:prstGeom prst="rect">
            <a:avLst/>
          </a:prstGeom>
          <a:solidFill>
            <a:srgbClr val="FFFF00"/>
          </a:solidFill>
          <a:ln>
            <a:solidFill>
              <a:srgbClr val="4F81BD"/>
            </a:solidFill>
          </a:ln>
        </p:spPr>
        <p:txBody>
          <a:bodyPr wrap="square" rtlCol="0">
            <a:spAutoFit/>
          </a:bodyPr>
          <a:lstStyle/>
          <a:p>
            <a:pPr algn="ctr"/>
            <a:r>
              <a:rPr lang="en-US" sz="2400" b="1" dirty="0" smtClean="0"/>
              <a:t>Referred to as “bank setbacks” below</a:t>
            </a:r>
            <a:endParaRPr lang="en-US" sz="2400" b="1" dirty="0"/>
          </a:p>
        </p:txBody>
      </p:sp>
      <p:sp>
        <p:nvSpPr>
          <p:cNvPr id="7" name="TextBox 6"/>
          <p:cNvSpPr txBox="1"/>
          <p:nvPr/>
        </p:nvSpPr>
        <p:spPr>
          <a:xfrm>
            <a:off x="6378222" y="1989666"/>
            <a:ext cx="1933222" cy="1200329"/>
          </a:xfrm>
          <a:prstGeom prst="rect">
            <a:avLst/>
          </a:prstGeom>
          <a:solidFill>
            <a:srgbClr val="FFFF00"/>
          </a:solidFill>
          <a:ln>
            <a:solidFill>
              <a:srgbClr val="5B9BD5"/>
            </a:solidFill>
          </a:ln>
        </p:spPr>
        <p:txBody>
          <a:bodyPr wrap="square" rtlCol="0">
            <a:spAutoFit/>
          </a:bodyPr>
          <a:lstStyle/>
          <a:p>
            <a:r>
              <a:rPr lang="en-US" dirty="0" smtClean="0"/>
              <a:t>Use excavated material for sediment supply to channel</a:t>
            </a:r>
            <a:endParaRPr lang="en-US" dirty="0"/>
          </a:p>
        </p:txBody>
      </p:sp>
      <p:sp>
        <p:nvSpPr>
          <p:cNvPr id="8" name="Freeform 7"/>
          <p:cNvSpPr/>
          <p:nvPr/>
        </p:nvSpPr>
        <p:spPr>
          <a:xfrm>
            <a:off x="4642556" y="3212425"/>
            <a:ext cx="1199444" cy="470575"/>
          </a:xfrm>
          <a:custGeom>
            <a:avLst/>
            <a:gdLst>
              <a:gd name="connsiteX0" fmla="*/ 1199444 w 1199444"/>
              <a:gd name="connsiteY0" fmla="*/ 202464 h 470575"/>
              <a:gd name="connsiteX1" fmla="*/ 1185333 w 1199444"/>
              <a:gd name="connsiteY1" fmla="*/ 131908 h 470575"/>
              <a:gd name="connsiteX2" fmla="*/ 1086555 w 1199444"/>
              <a:gd name="connsiteY2" fmla="*/ 89575 h 470575"/>
              <a:gd name="connsiteX3" fmla="*/ 1030111 w 1199444"/>
              <a:gd name="connsiteY3" fmla="*/ 61353 h 470575"/>
              <a:gd name="connsiteX4" fmla="*/ 945444 w 1199444"/>
              <a:gd name="connsiteY4" fmla="*/ 33131 h 470575"/>
              <a:gd name="connsiteX5" fmla="*/ 790222 w 1199444"/>
              <a:gd name="connsiteY5" fmla="*/ 4908 h 470575"/>
              <a:gd name="connsiteX6" fmla="*/ 366888 w 1199444"/>
              <a:gd name="connsiteY6" fmla="*/ 33131 h 470575"/>
              <a:gd name="connsiteX7" fmla="*/ 310444 w 1199444"/>
              <a:gd name="connsiteY7" fmla="*/ 61353 h 470575"/>
              <a:gd name="connsiteX8" fmla="*/ 268111 w 1199444"/>
              <a:gd name="connsiteY8" fmla="*/ 75464 h 470575"/>
              <a:gd name="connsiteX9" fmla="*/ 169333 w 1199444"/>
              <a:gd name="connsiteY9" fmla="*/ 146019 h 470575"/>
              <a:gd name="connsiteX10" fmla="*/ 112888 w 1199444"/>
              <a:gd name="connsiteY10" fmla="*/ 202464 h 470575"/>
              <a:gd name="connsiteX11" fmla="*/ 84666 w 1199444"/>
              <a:gd name="connsiteY11" fmla="*/ 258908 h 470575"/>
              <a:gd name="connsiteX12" fmla="*/ 28222 w 1199444"/>
              <a:gd name="connsiteY12" fmla="*/ 343575 h 470575"/>
              <a:gd name="connsiteX13" fmla="*/ 14111 w 1199444"/>
              <a:gd name="connsiteY13" fmla="*/ 428242 h 470575"/>
              <a:gd name="connsiteX14" fmla="*/ 0 w 1199444"/>
              <a:gd name="connsiteY14" fmla="*/ 470575 h 47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9444" h="470575">
                <a:moveTo>
                  <a:pt x="1199444" y="202464"/>
                </a:moveTo>
                <a:cubicBezTo>
                  <a:pt x="1194740" y="178945"/>
                  <a:pt x="1197233" y="152732"/>
                  <a:pt x="1185333" y="131908"/>
                </a:cubicBezTo>
                <a:cubicBezTo>
                  <a:pt x="1169091" y="103485"/>
                  <a:pt x="1111162" y="95727"/>
                  <a:pt x="1086555" y="89575"/>
                </a:cubicBezTo>
                <a:cubicBezTo>
                  <a:pt x="1067740" y="80168"/>
                  <a:pt x="1049642" y="69165"/>
                  <a:pt x="1030111" y="61353"/>
                </a:cubicBezTo>
                <a:cubicBezTo>
                  <a:pt x="1002490" y="50305"/>
                  <a:pt x="974615" y="38966"/>
                  <a:pt x="945444" y="33131"/>
                </a:cubicBezTo>
                <a:cubicBezTo>
                  <a:pt x="846832" y="13408"/>
                  <a:pt x="898546" y="22962"/>
                  <a:pt x="790222" y="4908"/>
                </a:cubicBezTo>
                <a:cubicBezTo>
                  <a:pt x="732858" y="7033"/>
                  <a:pt x="490168" y="-19704"/>
                  <a:pt x="366888" y="33131"/>
                </a:cubicBezTo>
                <a:cubicBezTo>
                  <a:pt x="347553" y="41417"/>
                  <a:pt x="329779" y="53067"/>
                  <a:pt x="310444" y="61353"/>
                </a:cubicBezTo>
                <a:cubicBezTo>
                  <a:pt x="296772" y="67212"/>
                  <a:pt x="281415" y="68812"/>
                  <a:pt x="268111" y="75464"/>
                </a:cubicBezTo>
                <a:cubicBezTo>
                  <a:pt x="250547" y="84246"/>
                  <a:pt x="177859" y="138559"/>
                  <a:pt x="169333" y="146019"/>
                </a:cubicBezTo>
                <a:cubicBezTo>
                  <a:pt x="149308" y="163541"/>
                  <a:pt x="112888" y="202464"/>
                  <a:pt x="112888" y="202464"/>
                </a:cubicBezTo>
                <a:cubicBezTo>
                  <a:pt x="103481" y="221279"/>
                  <a:pt x="96893" y="241791"/>
                  <a:pt x="84666" y="258908"/>
                </a:cubicBezTo>
                <a:cubicBezTo>
                  <a:pt x="18603" y="351397"/>
                  <a:pt x="58492" y="252766"/>
                  <a:pt x="28222" y="343575"/>
                </a:cubicBezTo>
                <a:cubicBezTo>
                  <a:pt x="23518" y="371797"/>
                  <a:pt x="20318" y="400312"/>
                  <a:pt x="14111" y="428242"/>
                </a:cubicBezTo>
                <a:cubicBezTo>
                  <a:pt x="10884" y="442762"/>
                  <a:pt x="0" y="470575"/>
                  <a:pt x="0" y="470575"/>
                </a:cubicBezTo>
              </a:path>
            </a:pathLst>
          </a:custGeom>
          <a:ln w="41275">
            <a:solidFill>
              <a:srgbClr val="FF0000"/>
            </a:solidFill>
            <a:prstDash val="dash"/>
            <a:tail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7630015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pPr algn="ctr"/>
            <a:r>
              <a:rPr lang="en-US" sz="2400" b="1" dirty="0" smtClean="0"/>
              <a:t>Water Management</a:t>
            </a:r>
            <a:endParaRPr lang="en-US" sz="2400" b="1" dirty="0"/>
          </a:p>
        </p:txBody>
      </p:sp>
      <p:pic>
        <p:nvPicPr>
          <p:cNvPr id="3" name="Picture 2" descr="pond.jp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808166"/>
            <a:ext cx="4114800" cy="2667000"/>
          </a:xfrm>
          <a:prstGeom prst="rect">
            <a:avLst/>
          </a:prstGeom>
          <a:ln w="28575">
            <a:solidFill>
              <a:schemeClr val="tx1"/>
            </a:solidFill>
          </a:ln>
        </p:spPr>
      </p:pic>
      <p:sp>
        <p:nvSpPr>
          <p:cNvPr id="4" name="TextBox 3"/>
          <p:cNvSpPr txBox="1"/>
          <p:nvPr/>
        </p:nvSpPr>
        <p:spPr>
          <a:xfrm>
            <a:off x="26346" y="3475166"/>
            <a:ext cx="4018208" cy="646331"/>
          </a:xfrm>
          <a:prstGeom prst="rect">
            <a:avLst/>
          </a:prstGeom>
          <a:noFill/>
        </p:spPr>
        <p:txBody>
          <a:bodyPr wrap="square" rtlCol="0">
            <a:spAutoFit/>
          </a:bodyPr>
          <a:lstStyle/>
          <a:p>
            <a:pPr algn="ctr"/>
            <a:r>
              <a:rPr lang="en-US" b="1" dirty="0" smtClean="0"/>
              <a:t>Construction of off-stream ponds with winter diversions</a:t>
            </a:r>
            <a:endParaRPr lang="en-US" b="1" dirty="0"/>
          </a:p>
        </p:txBody>
      </p:sp>
      <p:pic>
        <p:nvPicPr>
          <p:cNvPr id="5" name="Picture 31" descr="well"/>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292689" y="1419734"/>
            <a:ext cx="4851312" cy="3843709"/>
          </a:xfrm>
          <a:prstGeom prst="rect">
            <a:avLst/>
          </a:prstGeom>
          <a:noFill/>
          <a:ln w="9525">
            <a:noFill/>
            <a:miter lim="800000"/>
            <a:headEnd/>
            <a:tailEnd/>
          </a:ln>
        </p:spPr>
      </p:pic>
      <p:pic>
        <p:nvPicPr>
          <p:cNvPr id="6" name="Picture 4" descr="suction_screen_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57400" y="4922778"/>
            <a:ext cx="1584101" cy="1865719"/>
          </a:xfrm>
          <a:prstGeom prst="rect">
            <a:avLst/>
          </a:prstGeom>
          <a:noFill/>
          <a:ln w="38100">
            <a:solidFill>
              <a:srgbClr val="000000"/>
            </a:solidFill>
            <a:miter lim="800000"/>
            <a:headEnd/>
            <a:tailEnd/>
          </a:ln>
        </p:spPr>
      </p:pic>
      <p:pic>
        <p:nvPicPr>
          <p:cNvPr id="7" name="Picture 2" descr="37"/>
          <p:cNvPicPr>
            <a:picLocks noChangeAspect="1" noChangeArrowheads="1"/>
          </p:cNvPicPr>
          <p:nvPr/>
        </p:nvPicPr>
        <p:blipFill>
          <a:blip r:embed="rId7" cstate="print"/>
          <a:srcRect/>
          <a:stretch>
            <a:fillRect/>
          </a:stretch>
        </p:blipFill>
        <p:spPr bwMode="auto">
          <a:xfrm>
            <a:off x="0" y="4321578"/>
            <a:ext cx="1841679" cy="2505891"/>
          </a:xfrm>
          <a:prstGeom prst="rect">
            <a:avLst/>
          </a:prstGeom>
          <a:noFill/>
          <a:ln w="38100">
            <a:solidFill>
              <a:srgbClr val="000000"/>
            </a:solidFill>
            <a:miter lim="800000"/>
            <a:headEnd/>
            <a:tailEnd/>
          </a:ln>
        </p:spPr>
      </p:pic>
      <p:sp>
        <p:nvSpPr>
          <p:cNvPr id="8" name="TextBox 7"/>
          <p:cNvSpPr txBox="1"/>
          <p:nvPr/>
        </p:nvSpPr>
        <p:spPr>
          <a:xfrm>
            <a:off x="2035450" y="4264229"/>
            <a:ext cx="2536550" cy="646331"/>
          </a:xfrm>
          <a:prstGeom prst="rect">
            <a:avLst/>
          </a:prstGeom>
          <a:noFill/>
        </p:spPr>
        <p:txBody>
          <a:bodyPr wrap="square" rtlCol="0">
            <a:spAutoFit/>
          </a:bodyPr>
          <a:lstStyle/>
          <a:p>
            <a:r>
              <a:rPr lang="en-US" b="1" dirty="0" smtClean="0"/>
              <a:t>NMFS compliant fish screens on all diversions</a:t>
            </a:r>
            <a:endParaRPr lang="en-US" b="1" dirty="0"/>
          </a:p>
        </p:txBody>
      </p:sp>
      <p:sp>
        <p:nvSpPr>
          <p:cNvPr id="9" name="TextBox 8"/>
          <p:cNvSpPr txBox="1"/>
          <p:nvPr/>
        </p:nvSpPr>
        <p:spPr>
          <a:xfrm>
            <a:off x="4572000" y="5867569"/>
            <a:ext cx="4381020" cy="707886"/>
          </a:xfrm>
          <a:prstGeom prst="rect">
            <a:avLst/>
          </a:prstGeom>
          <a:noFill/>
        </p:spPr>
        <p:txBody>
          <a:bodyPr wrap="square" rtlCol="0">
            <a:spAutoFit/>
          </a:bodyPr>
          <a:lstStyle/>
          <a:p>
            <a:r>
              <a:rPr lang="en-US" sz="2000" b="1" dirty="0" smtClean="0">
                <a:solidFill>
                  <a:srgbClr val="000000"/>
                </a:solidFill>
              </a:rPr>
              <a:t>Along tributaries screen wells deeper to avoid impacts on low water flows.</a:t>
            </a:r>
            <a:endParaRPr lang="en-US" sz="2000" b="1" dirty="0">
              <a:solidFill>
                <a:srgbClr val="000000"/>
              </a:solidFill>
            </a:endParaRPr>
          </a:p>
        </p:txBody>
      </p:sp>
    </p:spTree>
    <p:extLst>
      <p:ext uri="{BB962C8B-B14F-4D97-AF65-F5344CB8AC3E}">
        <p14:creationId xmlns:p14="http://schemas.microsoft.com/office/powerpoint/2010/main" val="1947981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NAL THESIS SUBMITTAL54.jpg"/>
          <p:cNvPicPr/>
          <p:nvPr/>
        </p:nvPicPr>
        <p:blipFill>
          <a:blip r:embed="rId2" cstate="print"/>
          <a:srcRect l="7692" t="10996" r="50962" b="17539"/>
          <a:stretch>
            <a:fillRect/>
          </a:stretch>
        </p:blipFill>
        <p:spPr>
          <a:xfrm>
            <a:off x="0" y="0"/>
            <a:ext cx="4800600" cy="6559170"/>
          </a:xfrm>
          <a:prstGeom prst="rect">
            <a:avLst/>
          </a:prstGeom>
        </p:spPr>
      </p:pic>
      <p:pic>
        <p:nvPicPr>
          <p:cNvPr id="3" name="Picture 2" descr="figure 4-3.jpg"/>
          <p:cNvPicPr/>
          <p:nvPr/>
        </p:nvPicPr>
        <p:blipFill>
          <a:blip r:embed="rId3" cstate="print"/>
          <a:srcRect l="5477" t="5952" r="1723" b="22619"/>
          <a:stretch>
            <a:fillRect/>
          </a:stretch>
        </p:blipFill>
        <p:spPr>
          <a:xfrm>
            <a:off x="5082779" y="0"/>
            <a:ext cx="4061221" cy="4222560"/>
          </a:xfrm>
          <a:prstGeom prst="rect">
            <a:avLst/>
          </a:prstGeom>
        </p:spPr>
      </p:pic>
      <p:sp>
        <p:nvSpPr>
          <p:cNvPr id="4" name="TextBox 3"/>
          <p:cNvSpPr txBox="1"/>
          <p:nvPr/>
        </p:nvSpPr>
        <p:spPr>
          <a:xfrm>
            <a:off x="4825604" y="4421827"/>
            <a:ext cx="4318396" cy="2308324"/>
          </a:xfrm>
          <a:prstGeom prst="rect">
            <a:avLst/>
          </a:prstGeom>
          <a:noFill/>
        </p:spPr>
        <p:txBody>
          <a:bodyPr wrap="square" rtlCol="0">
            <a:spAutoFit/>
          </a:bodyPr>
          <a:lstStyle/>
          <a:p>
            <a:r>
              <a:rPr lang="en-US" sz="2400" b="1" dirty="0"/>
              <a:t>D</a:t>
            </a:r>
            <a:r>
              <a:rPr lang="en-US" sz="2400" b="1" dirty="0" smtClean="0"/>
              <a:t>ata from 40 stream flow gages including various channel types were analyzed to evaluate the seasonality of flow. Gages in alluvial fan channel show intermittent flows.</a:t>
            </a:r>
            <a:endParaRPr lang="en-US" sz="2400" b="1" dirty="0"/>
          </a:p>
        </p:txBody>
      </p:sp>
      <p:sp>
        <p:nvSpPr>
          <p:cNvPr id="5" name="TextBox 4"/>
          <p:cNvSpPr txBox="1"/>
          <p:nvPr/>
        </p:nvSpPr>
        <p:spPr>
          <a:xfrm>
            <a:off x="4800600" y="357188"/>
            <a:ext cx="614363" cy="400110"/>
          </a:xfrm>
          <a:prstGeom prst="rect">
            <a:avLst/>
          </a:prstGeom>
          <a:solidFill>
            <a:schemeClr val="bg1"/>
          </a:solidFill>
        </p:spPr>
        <p:txBody>
          <a:bodyPr wrap="square" rtlCol="0">
            <a:spAutoFit/>
          </a:bodyPr>
          <a:lstStyle/>
          <a:p>
            <a:r>
              <a:rPr lang="en-US" sz="1000" dirty="0" smtClean="0"/>
              <a:t>Gill  Creek</a:t>
            </a:r>
            <a:endParaRPr lang="en-US" sz="1000" dirty="0"/>
          </a:p>
        </p:txBody>
      </p:sp>
      <p:sp>
        <p:nvSpPr>
          <p:cNvPr id="6" name="TextBox 5"/>
          <p:cNvSpPr txBox="1"/>
          <p:nvPr/>
        </p:nvSpPr>
        <p:spPr>
          <a:xfrm>
            <a:off x="4825604" y="746260"/>
            <a:ext cx="614363" cy="400110"/>
          </a:xfrm>
          <a:prstGeom prst="rect">
            <a:avLst/>
          </a:prstGeom>
          <a:solidFill>
            <a:schemeClr val="bg1"/>
          </a:solidFill>
        </p:spPr>
        <p:txBody>
          <a:bodyPr wrap="square" rtlCol="0">
            <a:spAutoFit/>
          </a:bodyPr>
          <a:lstStyle/>
          <a:p>
            <a:r>
              <a:rPr lang="en-US" sz="1000" dirty="0" smtClean="0"/>
              <a:t>Sausal </a:t>
            </a:r>
          </a:p>
          <a:p>
            <a:r>
              <a:rPr lang="en-US" sz="1000" dirty="0" smtClean="0"/>
              <a:t>Creek</a:t>
            </a:r>
            <a:endParaRPr lang="en-US" sz="1000" dirty="0"/>
          </a:p>
        </p:txBody>
      </p:sp>
      <p:sp>
        <p:nvSpPr>
          <p:cNvPr id="7" name="TextBox 6"/>
          <p:cNvSpPr txBox="1"/>
          <p:nvPr/>
        </p:nvSpPr>
        <p:spPr>
          <a:xfrm>
            <a:off x="4800600" y="1114486"/>
            <a:ext cx="614363" cy="400110"/>
          </a:xfrm>
          <a:prstGeom prst="rect">
            <a:avLst/>
          </a:prstGeom>
          <a:solidFill>
            <a:schemeClr val="bg1"/>
          </a:solidFill>
        </p:spPr>
        <p:txBody>
          <a:bodyPr wrap="square" rtlCol="0">
            <a:spAutoFit/>
          </a:bodyPr>
          <a:lstStyle/>
          <a:p>
            <a:r>
              <a:rPr lang="en-US" sz="1000" dirty="0" smtClean="0"/>
              <a:t>Pena Creek</a:t>
            </a:r>
            <a:endParaRPr lang="en-US" sz="1000" dirty="0"/>
          </a:p>
        </p:txBody>
      </p:sp>
    </p:spTree>
    <p:extLst>
      <p:ext uri="{BB962C8B-B14F-4D97-AF65-F5344CB8AC3E}">
        <p14:creationId xmlns:p14="http://schemas.microsoft.com/office/powerpoint/2010/main" val="3800294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15865968"/>
              </p:ext>
            </p:extLst>
          </p:nvPr>
        </p:nvGraphicFramePr>
        <p:xfrm>
          <a:off x="0" y="4881528"/>
          <a:ext cx="9143999" cy="1976471"/>
        </p:xfrm>
        <a:graphic>
          <a:graphicData uri="http://schemas.openxmlformats.org/drawingml/2006/table">
            <a:tbl>
              <a:tblPr firstRow="1" firstCol="1" bandRow="1">
                <a:tableStyleId>{5C22544A-7EE6-4342-B048-85BDC9FD1C3A}</a:tableStyleId>
              </a:tblPr>
              <a:tblGrid>
                <a:gridCol w="2460441"/>
                <a:gridCol w="2480628"/>
                <a:gridCol w="4202930"/>
              </a:tblGrid>
              <a:tr h="282097">
                <a:tc>
                  <a:txBody>
                    <a:bodyPr/>
                    <a:lstStyle/>
                    <a:p>
                      <a:pPr marL="0" marR="0">
                        <a:lnSpc>
                          <a:spcPct val="115000"/>
                        </a:lnSpc>
                        <a:spcBef>
                          <a:spcPts val="0"/>
                        </a:spcBef>
                        <a:spcAft>
                          <a:spcPts val="0"/>
                        </a:spcAft>
                      </a:pPr>
                      <a:r>
                        <a:rPr lang="en-US" sz="1800" dirty="0">
                          <a:solidFill>
                            <a:schemeClr val="tx1"/>
                          </a:solidFill>
                          <a:effectLst/>
                        </a:rPr>
                        <a:t>Salmonid use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15000"/>
                        </a:lnSpc>
                        <a:spcBef>
                          <a:spcPts val="0"/>
                        </a:spcBef>
                        <a:spcAft>
                          <a:spcPts val="0"/>
                        </a:spcAft>
                      </a:pPr>
                      <a:r>
                        <a:rPr lang="en-US" sz="1800" dirty="0" smtClean="0">
                          <a:solidFill>
                            <a:schemeClr val="tx1"/>
                          </a:solidFill>
                          <a:effectLst/>
                        </a:rPr>
                        <a:t>Typical developments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15000"/>
                        </a:lnSpc>
                        <a:spcBef>
                          <a:spcPts val="0"/>
                        </a:spcBef>
                        <a:spcAft>
                          <a:spcPts val="0"/>
                        </a:spcAft>
                      </a:pPr>
                      <a:r>
                        <a:rPr lang="en-US" sz="1800" dirty="0">
                          <a:solidFill>
                            <a:schemeClr val="tx1"/>
                          </a:solidFill>
                          <a:effectLst/>
                        </a:rPr>
                        <a:t>Restoration recommendations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1661003">
                <a:tc>
                  <a:txBody>
                    <a:bodyPr/>
                    <a:lstStyle/>
                    <a:p>
                      <a:pPr marL="285750" marR="0" indent="-285750">
                        <a:lnSpc>
                          <a:spcPct val="115000"/>
                        </a:lnSpc>
                        <a:spcBef>
                          <a:spcPts val="0"/>
                        </a:spcBef>
                        <a:spcAft>
                          <a:spcPts val="0"/>
                        </a:spcAft>
                        <a:buFont typeface="Arial"/>
                        <a:buChar char="•"/>
                      </a:pPr>
                      <a:r>
                        <a:rPr lang="en-US" sz="1800" b="1" dirty="0">
                          <a:solidFill>
                            <a:schemeClr val="tx1"/>
                          </a:solidFill>
                          <a:effectLst/>
                        </a:rPr>
                        <a:t>Low to no </a:t>
                      </a:r>
                      <a:r>
                        <a:rPr lang="en-US" sz="1800" b="1" dirty="0" smtClean="0">
                          <a:solidFill>
                            <a:schemeClr val="tx1"/>
                          </a:solidFill>
                          <a:effectLst/>
                        </a:rPr>
                        <a:t>use</a:t>
                      </a:r>
                    </a:p>
                    <a:p>
                      <a:pPr marL="285750" marR="0" indent="-285750">
                        <a:lnSpc>
                          <a:spcPct val="115000"/>
                        </a:lnSpc>
                        <a:spcBef>
                          <a:spcPts val="0"/>
                        </a:spcBef>
                        <a:spcAft>
                          <a:spcPts val="0"/>
                        </a:spcAft>
                        <a:buFont typeface="Arial"/>
                        <a:buChar char="•"/>
                      </a:pPr>
                      <a:r>
                        <a:rPr lang="en-US" sz="1800" b="1" dirty="0" smtClean="0">
                          <a:solidFill>
                            <a:schemeClr val="tx1"/>
                          </a:solidFill>
                          <a:effectLst/>
                        </a:rPr>
                        <a:t>Aquatic invertebrates and amphibians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nSpc>
                          <a:spcPct val="115000"/>
                        </a:lnSpc>
                        <a:spcBef>
                          <a:spcPts val="0"/>
                        </a:spcBef>
                        <a:spcAft>
                          <a:spcPts val="0"/>
                        </a:spcAft>
                        <a:buFont typeface="Arial"/>
                        <a:buChar char="•"/>
                      </a:pPr>
                      <a:r>
                        <a:rPr lang="en-US" sz="1800" b="1" dirty="0" smtClean="0">
                          <a:solidFill>
                            <a:schemeClr val="tx1"/>
                          </a:solidFill>
                          <a:effectLst/>
                        </a:rPr>
                        <a:t>Housing</a:t>
                      </a:r>
                    </a:p>
                    <a:p>
                      <a:pPr marL="285750" marR="0" indent="-285750">
                        <a:lnSpc>
                          <a:spcPct val="115000"/>
                        </a:lnSpc>
                        <a:spcBef>
                          <a:spcPts val="0"/>
                        </a:spcBef>
                        <a:spcAft>
                          <a:spcPts val="0"/>
                        </a:spcAft>
                        <a:buFont typeface="Arial"/>
                        <a:buChar char="•"/>
                      </a:pPr>
                      <a:r>
                        <a:rPr lang="en-US" sz="1800" b="1" dirty="0" smtClean="0">
                          <a:solidFill>
                            <a:schemeClr val="tx1"/>
                          </a:solidFill>
                          <a:effectLst/>
                        </a:rPr>
                        <a:t>Hillside vineyards</a:t>
                      </a:r>
                    </a:p>
                    <a:p>
                      <a:pPr marL="285750" marR="0" indent="-285750">
                        <a:lnSpc>
                          <a:spcPct val="115000"/>
                        </a:lnSpc>
                        <a:spcBef>
                          <a:spcPts val="0"/>
                        </a:spcBef>
                        <a:spcAft>
                          <a:spcPts val="0"/>
                        </a:spcAft>
                        <a:buFont typeface="Arial"/>
                        <a:buChar char="•"/>
                      </a:pPr>
                      <a:r>
                        <a:rPr lang="en-US" sz="1800" b="1" dirty="0" smtClean="0">
                          <a:solidFill>
                            <a:schemeClr val="tx1"/>
                          </a:solidFill>
                          <a:effectLst/>
                        </a:rPr>
                        <a:t>On</a:t>
                      </a:r>
                      <a:r>
                        <a:rPr lang="en-US" sz="1800" b="1" dirty="0">
                          <a:solidFill>
                            <a:schemeClr val="tx1"/>
                          </a:solidFill>
                          <a:effectLst/>
                        </a:rPr>
                        <a:t>-stream reservoirs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nSpc>
                          <a:spcPct val="115000"/>
                        </a:lnSpc>
                        <a:spcBef>
                          <a:spcPts val="0"/>
                        </a:spcBef>
                        <a:spcAft>
                          <a:spcPts val="0"/>
                        </a:spcAft>
                        <a:buFont typeface="Arial"/>
                        <a:buChar char="•"/>
                      </a:pPr>
                      <a:r>
                        <a:rPr lang="en-US" sz="1800" b="1" dirty="0" smtClean="0">
                          <a:solidFill>
                            <a:schemeClr val="tx1"/>
                          </a:solidFill>
                          <a:effectLst/>
                        </a:rPr>
                        <a:t>Residentia</a:t>
                      </a:r>
                      <a:r>
                        <a:rPr lang="en-US" sz="1800" b="1" baseline="0" dirty="0" smtClean="0">
                          <a:solidFill>
                            <a:schemeClr val="tx1"/>
                          </a:solidFill>
                          <a:effectLst/>
                        </a:rPr>
                        <a:t>l stormwater BMPs (+infiltration)</a:t>
                      </a:r>
                      <a:endParaRPr lang="en-US" sz="1800" b="1" dirty="0" smtClean="0">
                        <a:solidFill>
                          <a:schemeClr val="tx1"/>
                        </a:solidFill>
                        <a:effectLst/>
                      </a:endParaRPr>
                    </a:p>
                    <a:p>
                      <a:pPr marL="285750" marR="0" indent="-285750">
                        <a:lnSpc>
                          <a:spcPct val="115000"/>
                        </a:lnSpc>
                        <a:spcBef>
                          <a:spcPts val="0"/>
                        </a:spcBef>
                        <a:spcAft>
                          <a:spcPts val="0"/>
                        </a:spcAft>
                        <a:buFont typeface="Arial"/>
                        <a:buChar char="•"/>
                      </a:pPr>
                      <a:r>
                        <a:rPr lang="en-US" sz="1800" b="1" dirty="0" smtClean="0">
                          <a:solidFill>
                            <a:schemeClr val="tx1"/>
                          </a:solidFill>
                          <a:effectLst/>
                        </a:rPr>
                        <a:t>Riparian</a:t>
                      </a:r>
                      <a:r>
                        <a:rPr lang="en-US" sz="1800" b="1" baseline="0" dirty="0" smtClean="0">
                          <a:solidFill>
                            <a:schemeClr val="tx1"/>
                          </a:solidFill>
                          <a:effectLst/>
                        </a:rPr>
                        <a:t> corridor vegetation</a:t>
                      </a:r>
                      <a:endParaRPr lang="is-IS" sz="1800" b="1" baseline="0" dirty="0" smtClean="0">
                        <a:solidFill>
                          <a:schemeClr val="tx1"/>
                        </a:solidFill>
                        <a:effectLst/>
                      </a:endParaRPr>
                    </a:p>
                    <a:p>
                      <a:pPr marL="285750" marR="0" indent="-285750">
                        <a:lnSpc>
                          <a:spcPct val="115000"/>
                        </a:lnSpc>
                        <a:spcBef>
                          <a:spcPts val="0"/>
                        </a:spcBef>
                        <a:spcAft>
                          <a:spcPts val="0"/>
                        </a:spcAft>
                        <a:buFont typeface="Arial" panose="020B0604020202020204" pitchFamily="34" charset="0"/>
                        <a:buChar char="•"/>
                      </a:pPr>
                      <a:r>
                        <a:rPr lang="is-IS" sz="1800" b="1" u="none" baseline="0" dirty="0" smtClean="0">
                          <a:solidFill>
                            <a:schemeClr val="tx1"/>
                          </a:solidFill>
                          <a:effectLst/>
                        </a:rPr>
                        <a:t>Keep water moving downstream and downslope cool and clear</a:t>
                      </a:r>
                      <a:endParaRPr lang="en-US" sz="1800" b="1"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extBox 3"/>
          <p:cNvSpPr txBox="1"/>
          <p:nvPr/>
        </p:nvSpPr>
        <p:spPr>
          <a:xfrm>
            <a:off x="-1" y="0"/>
            <a:ext cx="4993522" cy="830997"/>
          </a:xfrm>
          <a:prstGeom prst="rect">
            <a:avLst/>
          </a:prstGeom>
          <a:noFill/>
        </p:spPr>
        <p:txBody>
          <a:bodyPr wrap="square" rtlCol="0">
            <a:spAutoFit/>
          </a:bodyPr>
          <a:lstStyle/>
          <a:p>
            <a:r>
              <a:rPr lang="en-US" sz="2400" b="1" dirty="0" smtClean="0"/>
              <a:t>Colluvial</a:t>
            </a:r>
          </a:p>
          <a:p>
            <a:r>
              <a:rPr lang="en-US" sz="2400" b="1" dirty="0" smtClean="0"/>
              <a:t>&lt; 6 months continuous flow</a:t>
            </a:r>
            <a:endParaRPr lang="en-US" sz="2400" b="1" dirty="0"/>
          </a:p>
        </p:txBody>
      </p:sp>
      <p:pic>
        <p:nvPicPr>
          <p:cNvPr id="5" name="Picture 4" descr="figure 4-2-1b.jpg"/>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a:xfrm>
            <a:off x="4487333" y="1"/>
            <a:ext cx="4656667" cy="2588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figre4-2-1.jpg"/>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0" y="736184"/>
            <a:ext cx="8410222" cy="4240157"/>
          </a:xfrm>
          <a:prstGeom prst="rect">
            <a:avLst/>
          </a:prstGeom>
        </p:spPr>
      </p:pic>
    </p:spTree>
    <p:extLst>
      <p:ext uri="{BB962C8B-B14F-4D97-AF65-F5344CB8AC3E}">
        <p14:creationId xmlns:p14="http://schemas.microsoft.com/office/powerpoint/2010/main" val="31964864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768" y="65603"/>
            <a:ext cx="3691732" cy="830997"/>
          </a:xfrm>
          <a:prstGeom prst="rect">
            <a:avLst/>
          </a:prstGeom>
          <a:noFill/>
        </p:spPr>
        <p:txBody>
          <a:bodyPr wrap="square" rtlCol="0">
            <a:spAutoFit/>
          </a:bodyPr>
          <a:lstStyle/>
          <a:p>
            <a:r>
              <a:rPr lang="en-US" sz="2400" b="1" dirty="0" smtClean="0"/>
              <a:t>Bedrock</a:t>
            </a:r>
          </a:p>
          <a:p>
            <a:r>
              <a:rPr lang="en-US" sz="2400" b="1" dirty="0" smtClean="0"/>
              <a:t>generally perennial flow</a:t>
            </a:r>
            <a:endParaRPr lang="en-US" sz="2400" b="1" dirty="0"/>
          </a:p>
        </p:txBody>
      </p:sp>
      <p:graphicFrame>
        <p:nvGraphicFramePr>
          <p:cNvPr id="6" name="Table 5"/>
          <p:cNvGraphicFramePr>
            <a:graphicFrameLocks noGrp="1"/>
          </p:cNvGraphicFramePr>
          <p:nvPr>
            <p:extLst>
              <p:ext uri="{D42A27DB-BD31-4B8C-83A1-F6EECF244321}">
                <p14:modId xmlns:p14="http://schemas.microsoft.com/office/powerpoint/2010/main" val="4271600498"/>
              </p:ext>
            </p:extLst>
          </p:nvPr>
        </p:nvGraphicFramePr>
        <p:xfrm>
          <a:off x="-15921" y="4513156"/>
          <a:ext cx="9159921" cy="2344844"/>
        </p:xfrm>
        <a:graphic>
          <a:graphicData uri="http://schemas.openxmlformats.org/drawingml/2006/table">
            <a:tbl>
              <a:tblPr firstRow="1" firstCol="1" bandRow="1">
                <a:tableStyleId>{5C22544A-7EE6-4342-B048-85BDC9FD1C3A}</a:tableStyleId>
              </a:tblPr>
              <a:tblGrid>
                <a:gridCol w="1922202"/>
                <a:gridCol w="2425830"/>
                <a:gridCol w="4811889"/>
              </a:tblGrid>
              <a:tr h="433811">
                <a:tc>
                  <a:txBody>
                    <a:bodyPr/>
                    <a:lstStyle/>
                    <a:p>
                      <a:pPr marL="0" marR="0">
                        <a:lnSpc>
                          <a:spcPct val="115000"/>
                        </a:lnSpc>
                        <a:spcBef>
                          <a:spcPts val="0"/>
                        </a:spcBef>
                        <a:spcAft>
                          <a:spcPts val="0"/>
                        </a:spcAft>
                      </a:pPr>
                      <a:r>
                        <a:rPr lang="en-US" sz="1800" dirty="0">
                          <a:solidFill>
                            <a:schemeClr val="tx1"/>
                          </a:solidFill>
                          <a:effectLst/>
                        </a:rPr>
                        <a:t>Salmonid use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a:lnSpc>
                          <a:spcPct val="115000"/>
                        </a:lnSpc>
                        <a:spcBef>
                          <a:spcPts val="0"/>
                        </a:spcBef>
                        <a:spcAft>
                          <a:spcPts val="0"/>
                        </a:spcAft>
                      </a:pPr>
                      <a:r>
                        <a:rPr lang="en-US" sz="1800" dirty="0" smtClean="0">
                          <a:solidFill>
                            <a:schemeClr val="tx1"/>
                          </a:solidFill>
                          <a:effectLst/>
                        </a:rPr>
                        <a:t>Typical</a:t>
                      </a:r>
                      <a:r>
                        <a:rPr lang="en-US" sz="1800" baseline="0" dirty="0" smtClean="0">
                          <a:solidFill>
                            <a:schemeClr val="tx1"/>
                          </a:solidFill>
                          <a:effectLst/>
                        </a:rPr>
                        <a:t> </a:t>
                      </a:r>
                      <a:r>
                        <a:rPr lang="en-US" sz="1800" dirty="0" smtClean="0">
                          <a:solidFill>
                            <a:schemeClr val="tx1"/>
                          </a:solidFill>
                          <a:effectLst/>
                        </a:rPr>
                        <a:t>developments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a:lnSpc>
                          <a:spcPct val="115000"/>
                        </a:lnSpc>
                        <a:spcBef>
                          <a:spcPts val="0"/>
                        </a:spcBef>
                        <a:spcAft>
                          <a:spcPts val="0"/>
                        </a:spcAft>
                      </a:pPr>
                      <a:r>
                        <a:rPr lang="en-US" sz="1800" dirty="0">
                          <a:solidFill>
                            <a:schemeClr val="tx1"/>
                          </a:solidFill>
                          <a:effectLst/>
                        </a:rPr>
                        <a:t>Restoration recommendations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r>
              <a:tr h="1911033">
                <a:tc>
                  <a:txBody>
                    <a:bodyPr/>
                    <a:lstStyle/>
                    <a:p>
                      <a:pPr marL="285750" marR="0" indent="-285750">
                        <a:lnSpc>
                          <a:spcPct val="90000"/>
                        </a:lnSpc>
                        <a:spcBef>
                          <a:spcPts val="0"/>
                        </a:spcBef>
                        <a:spcAft>
                          <a:spcPts val="600"/>
                        </a:spcAft>
                        <a:buFont typeface="Arial"/>
                        <a:buChar char="•"/>
                      </a:pPr>
                      <a:r>
                        <a:rPr lang="en-US" sz="1600" b="1" dirty="0" smtClean="0">
                          <a:solidFill>
                            <a:schemeClr val="tx1"/>
                          </a:solidFill>
                          <a:effectLst/>
                        </a:rPr>
                        <a:t>Spawning</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Egg incubation</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Rearing</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Adult </a:t>
                      </a:r>
                      <a:r>
                        <a:rPr lang="en-US" sz="1600" b="1" dirty="0">
                          <a:solidFill>
                            <a:schemeClr val="tx1"/>
                          </a:solidFill>
                          <a:effectLst/>
                        </a:rPr>
                        <a:t>and smolt migration</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nSpc>
                          <a:spcPct val="90000"/>
                        </a:lnSpc>
                        <a:spcBef>
                          <a:spcPts val="0"/>
                        </a:spcBef>
                        <a:spcAft>
                          <a:spcPts val="600"/>
                        </a:spcAft>
                        <a:buFont typeface="Arial"/>
                        <a:buChar char="•"/>
                      </a:pPr>
                      <a:r>
                        <a:rPr lang="en-US" sz="1600" b="1" dirty="0" smtClean="0">
                          <a:solidFill>
                            <a:schemeClr val="tx1"/>
                          </a:solidFill>
                          <a:effectLst/>
                        </a:rPr>
                        <a:t>Reservoirs</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Diversions</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Near-channel wells</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Illegal </a:t>
                      </a:r>
                      <a:r>
                        <a:rPr lang="en-US" sz="1600" b="1" dirty="0">
                          <a:solidFill>
                            <a:schemeClr val="tx1"/>
                          </a:solidFill>
                          <a:effectLst/>
                        </a:rPr>
                        <a:t>diversions for marijuana production</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nSpc>
                          <a:spcPct val="90000"/>
                        </a:lnSpc>
                        <a:spcBef>
                          <a:spcPts val="0"/>
                        </a:spcBef>
                        <a:spcAft>
                          <a:spcPts val="600"/>
                        </a:spcAft>
                        <a:buFont typeface="Arial"/>
                        <a:buChar char="•"/>
                      </a:pPr>
                      <a:r>
                        <a:rPr lang="en-US" sz="1600" b="1" u="none" dirty="0">
                          <a:solidFill>
                            <a:schemeClr val="tx1"/>
                          </a:solidFill>
                          <a:effectLst/>
                        </a:rPr>
                        <a:t>Protect </a:t>
                      </a:r>
                      <a:endParaRPr lang="en-US" sz="1600" b="1" u="none" dirty="0" smtClean="0">
                        <a:solidFill>
                          <a:schemeClr val="tx1"/>
                        </a:solidFill>
                        <a:effectLst/>
                      </a:endParaRPr>
                    </a:p>
                    <a:p>
                      <a:pPr marL="285750" marR="0" indent="-285750">
                        <a:lnSpc>
                          <a:spcPct val="90000"/>
                        </a:lnSpc>
                        <a:spcBef>
                          <a:spcPts val="0"/>
                        </a:spcBef>
                        <a:spcAft>
                          <a:spcPts val="600"/>
                        </a:spcAft>
                        <a:buFont typeface="Arial"/>
                        <a:buChar char="•"/>
                      </a:pPr>
                      <a:r>
                        <a:rPr lang="en-US" sz="1600" b="1" dirty="0" smtClean="0">
                          <a:solidFill>
                            <a:schemeClr val="tx1"/>
                          </a:solidFill>
                          <a:effectLst/>
                        </a:rPr>
                        <a:t>Convert summer </a:t>
                      </a:r>
                      <a:r>
                        <a:rPr lang="en-US" sz="1600" b="1" dirty="0">
                          <a:solidFill>
                            <a:schemeClr val="tx1"/>
                          </a:solidFill>
                          <a:effectLst/>
                        </a:rPr>
                        <a:t>direct diversions to winter only with </a:t>
                      </a:r>
                      <a:r>
                        <a:rPr lang="en-US" sz="1600" b="1" dirty="0" smtClean="0">
                          <a:solidFill>
                            <a:schemeClr val="tx1"/>
                          </a:solidFill>
                          <a:effectLst/>
                        </a:rPr>
                        <a:t>storage  </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Revegetate riparian corridor</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Remove </a:t>
                      </a:r>
                      <a:r>
                        <a:rPr lang="en-US" sz="1600" b="1" dirty="0">
                          <a:solidFill>
                            <a:schemeClr val="tx1"/>
                          </a:solidFill>
                          <a:effectLst/>
                        </a:rPr>
                        <a:t>migration </a:t>
                      </a:r>
                      <a:r>
                        <a:rPr lang="en-US" sz="1600" b="1" dirty="0" smtClean="0">
                          <a:solidFill>
                            <a:schemeClr val="tx1"/>
                          </a:solidFill>
                          <a:effectLst/>
                        </a:rPr>
                        <a:t>barriers</a:t>
                      </a:r>
                    </a:p>
                    <a:p>
                      <a:pPr marL="285750" marR="0" indent="-285750">
                        <a:lnSpc>
                          <a:spcPct val="90000"/>
                        </a:lnSpc>
                        <a:spcBef>
                          <a:spcPts val="0"/>
                        </a:spcBef>
                        <a:spcAft>
                          <a:spcPts val="600"/>
                        </a:spcAft>
                        <a:buFont typeface="Arial"/>
                        <a:buChar char="•"/>
                      </a:pPr>
                      <a:r>
                        <a:rPr lang="en-US" sz="16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Large wood</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7" name="Picture 6" descr="figure4-2-3b.jpg"/>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3669147" y="25400"/>
            <a:ext cx="5462154" cy="3989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61" descr="figure 4-2-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
          <a:stretch/>
        </p:blipFill>
        <p:spPr bwMode="auto">
          <a:xfrm>
            <a:off x="355256" y="985291"/>
            <a:ext cx="2852040" cy="17470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1" descr="figure 4-2-3.jpg"/>
          <p:cNvPicPr>
            <a:picLocks noChangeAspect="1" noChangeArrowheads="1"/>
          </p:cNvPicPr>
          <p:nvPr/>
        </p:nvPicPr>
        <p:blipFill rotWithShape="1">
          <a:blip r:embed="rId5" cstate="screen">
            <a:clrChange>
              <a:clrFrom>
                <a:srgbClr val="FEFEFE"/>
              </a:clrFrom>
              <a:clrTo>
                <a:srgbClr val="FEFEFE">
                  <a:alpha val="0"/>
                </a:srgbClr>
              </a:clrTo>
            </a:clrChange>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bwMode="auto">
          <a:xfrm>
            <a:off x="407080" y="2765779"/>
            <a:ext cx="3876674" cy="195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0751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NAL THESIS SUBMITTAL42.jpg"/>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a:xfrm>
            <a:off x="3160889" y="32999"/>
            <a:ext cx="5960187" cy="3791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00013" y="0"/>
            <a:ext cx="3771900" cy="830997"/>
          </a:xfrm>
          <a:prstGeom prst="rect">
            <a:avLst/>
          </a:prstGeom>
          <a:noFill/>
        </p:spPr>
        <p:txBody>
          <a:bodyPr wrap="square" rtlCol="0">
            <a:spAutoFit/>
          </a:bodyPr>
          <a:lstStyle/>
          <a:p>
            <a:r>
              <a:rPr lang="en-US" sz="2400" b="1" dirty="0" smtClean="0"/>
              <a:t>Confined alluvial</a:t>
            </a:r>
          </a:p>
          <a:p>
            <a:r>
              <a:rPr lang="en-US" sz="2400" b="1" dirty="0" smtClean="0"/>
              <a:t>6-12 months of flow</a:t>
            </a:r>
            <a:endParaRPr lang="en-US" sz="2400" b="1" dirty="0"/>
          </a:p>
        </p:txBody>
      </p:sp>
      <p:pic>
        <p:nvPicPr>
          <p:cNvPr id="6" name="Picture 5" descr="FINAL THESIS SUBMITTAL42.jpg"/>
          <p:cNvPicPr/>
          <p:nvPr/>
        </p:nvPicPr>
        <p:blipFill rotWithShape="1">
          <a:blip r:embed="rId5" cstate="screen">
            <a:extLst>
              <a:ext uri="{28A0092B-C50C-407E-A947-70E740481C1C}">
                <a14:useLocalDpi xmlns:a14="http://schemas.microsoft.com/office/drawing/2010/main"/>
              </a:ext>
            </a:extLst>
          </a:blip>
          <a:srcRect b="14815"/>
          <a:stretch/>
        </p:blipFill>
        <p:spPr>
          <a:xfrm>
            <a:off x="0" y="893596"/>
            <a:ext cx="3076222" cy="1914516"/>
          </a:xfrm>
          <a:prstGeom prst="rect">
            <a:avLst/>
          </a:prstGeom>
        </p:spPr>
      </p:pic>
      <p:pic>
        <p:nvPicPr>
          <p:cNvPr id="4" name="Picture 3" descr="FINAL THESIS SUBMITTAL42.jpg"/>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934210"/>
            <a:ext cx="3584222" cy="1905000"/>
          </a:xfrm>
          <a:prstGeom prst="rect">
            <a:avLst/>
          </a:prstGeom>
        </p:spPr>
      </p:pic>
      <p:graphicFrame>
        <p:nvGraphicFramePr>
          <p:cNvPr id="7" name="Table 6"/>
          <p:cNvGraphicFramePr>
            <a:graphicFrameLocks noGrp="1"/>
          </p:cNvGraphicFramePr>
          <p:nvPr>
            <p:extLst/>
          </p:nvPr>
        </p:nvGraphicFramePr>
        <p:xfrm>
          <a:off x="0" y="4407587"/>
          <a:ext cx="9144000" cy="2450412"/>
        </p:xfrm>
        <a:graphic>
          <a:graphicData uri="http://schemas.openxmlformats.org/drawingml/2006/table">
            <a:tbl>
              <a:tblPr firstRow="1" firstCol="1" bandRow="1">
                <a:tableStyleId>{5C22544A-7EE6-4342-B048-85BDC9FD1C3A}</a:tableStyleId>
              </a:tblPr>
              <a:tblGrid>
                <a:gridCol w="1918861"/>
                <a:gridCol w="2725303"/>
                <a:gridCol w="4499836"/>
              </a:tblGrid>
              <a:tr h="513025">
                <a:tc>
                  <a:txBody>
                    <a:bodyPr/>
                    <a:lstStyle/>
                    <a:p>
                      <a:pPr marL="0" marR="0">
                        <a:lnSpc>
                          <a:spcPct val="115000"/>
                        </a:lnSpc>
                        <a:spcBef>
                          <a:spcPts val="0"/>
                        </a:spcBef>
                        <a:spcAft>
                          <a:spcPts val="0"/>
                        </a:spcAft>
                      </a:pPr>
                      <a:r>
                        <a:rPr lang="en-US" sz="1800" b="1" dirty="0">
                          <a:solidFill>
                            <a:schemeClr val="tx1"/>
                          </a:solidFill>
                          <a:effectLst/>
                        </a:rPr>
                        <a:t>Salmonid use</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15000"/>
                        </a:lnSpc>
                        <a:spcBef>
                          <a:spcPts val="0"/>
                        </a:spcBef>
                        <a:spcAft>
                          <a:spcPts val="0"/>
                        </a:spcAft>
                      </a:pPr>
                      <a:r>
                        <a:rPr lang="en-US" sz="1800" b="1" dirty="0" smtClean="0">
                          <a:solidFill>
                            <a:schemeClr val="tx1"/>
                          </a:solidFill>
                          <a:effectLst/>
                        </a:rPr>
                        <a:t>Typical</a:t>
                      </a:r>
                      <a:r>
                        <a:rPr lang="en-US" sz="1800" b="1" baseline="0" dirty="0" smtClean="0">
                          <a:solidFill>
                            <a:schemeClr val="tx1"/>
                          </a:solidFill>
                          <a:effectLst/>
                        </a:rPr>
                        <a:t> </a:t>
                      </a:r>
                      <a:r>
                        <a:rPr lang="en-US" sz="1800" b="1" dirty="0" smtClean="0">
                          <a:solidFill>
                            <a:schemeClr val="tx1"/>
                          </a:solidFill>
                          <a:effectLst/>
                        </a:rPr>
                        <a:t>developments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15000"/>
                        </a:lnSpc>
                        <a:spcBef>
                          <a:spcPts val="0"/>
                        </a:spcBef>
                        <a:spcAft>
                          <a:spcPts val="0"/>
                        </a:spcAft>
                      </a:pPr>
                      <a:r>
                        <a:rPr lang="en-US" sz="1800" b="1" dirty="0">
                          <a:solidFill>
                            <a:schemeClr val="tx1"/>
                          </a:solidFill>
                          <a:effectLst/>
                        </a:rPr>
                        <a:t>Restoration recommendations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1937387">
                <a:tc>
                  <a:txBody>
                    <a:bodyPr/>
                    <a:lstStyle/>
                    <a:p>
                      <a:pPr marL="285750" marR="0" indent="-285750">
                        <a:lnSpc>
                          <a:spcPct val="90000"/>
                        </a:lnSpc>
                        <a:spcBef>
                          <a:spcPts val="0"/>
                        </a:spcBef>
                        <a:spcAft>
                          <a:spcPts val="600"/>
                        </a:spcAft>
                        <a:buFont typeface="Arial"/>
                        <a:buChar char="•"/>
                      </a:pPr>
                      <a:r>
                        <a:rPr lang="en-US" sz="1600" b="1" dirty="0" smtClean="0">
                          <a:solidFill>
                            <a:schemeClr val="tx1"/>
                          </a:solidFill>
                          <a:effectLst/>
                        </a:rPr>
                        <a:t>Spawning</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Egg incubation</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Rearing</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Adult and smolt migration</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nSpc>
                          <a:spcPct val="90000"/>
                        </a:lnSpc>
                        <a:spcBef>
                          <a:spcPts val="0"/>
                        </a:spcBef>
                        <a:spcAft>
                          <a:spcPts val="600"/>
                        </a:spcAft>
                        <a:buFont typeface="Arial"/>
                        <a:buChar char="•"/>
                      </a:pPr>
                      <a:r>
                        <a:rPr lang="en-US" sz="1600" b="1" dirty="0">
                          <a:solidFill>
                            <a:schemeClr val="tx1"/>
                          </a:solidFill>
                          <a:effectLst/>
                        </a:rPr>
                        <a:t>On-stream </a:t>
                      </a:r>
                      <a:r>
                        <a:rPr lang="en-US" sz="1600" b="1" dirty="0" smtClean="0">
                          <a:solidFill>
                            <a:schemeClr val="tx1"/>
                          </a:solidFill>
                          <a:effectLst/>
                        </a:rPr>
                        <a:t>reservoirs</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Diversions </a:t>
                      </a:r>
                      <a:r>
                        <a:rPr lang="en-US" sz="1600" b="1" dirty="0">
                          <a:solidFill>
                            <a:schemeClr val="tx1"/>
                          </a:solidFill>
                          <a:effectLst/>
                        </a:rPr>
                        <a:t>into off-stream </a:t>
                      </a:r>
                      <a:r>
                        <a:rPr lang="en-US" sz="1600" b="1" dirty="0" smtClean="0">
                          <a:solidFill>
                            <a:schemeClr val="tx1"/>
                          </a:solidFill>
                          <a:effectLst/>
                        </a:rPr>
                        <a:t>reservoirs</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Near-channel </a:t>
                      </a:r>
                      <a:r>
                        <a:rPr lang="en-US" sz="1600" b="1" dirty="0">
                          <a:solidFill>
                            <a:schemeClr val="tx1"/>
                          </a:solidFill>
                          <a:effectLst/>
                        </a:rPr>
                        <a:t>wells </a:t>
                      </a:r>
                      <a:endParaRPr lang="en-US" sz="1600" b="1" dirty="0" smtClean="0">
                        <a:solidFill>
                          <a:schemeClr val="tx1"/>
                        </a:solidFill>
                        <a:effectLst/>
                      </a:endParaRPr>
                    </a:p>
                    <a:p>
                      <a:pPr marL="285750" marR="0" indent="-285750">
                        <a:lnSpc>
                          <a:spcPct val="90000"/>
                        </a:lnSpc>
                        <a:spcBef>
                          <a:spcPts val="0"/>
                        </a:spcBef>
                        <a:spcAft>
                          <a:spcPts val="600"/>
                        </a:spcAft>
                        <a:buFont typeface="Arial"/>
                        <a:buChar char="•"/>
                      </a:pPr>
                      <a:r>
                        <a:rPr lang="en-US" sz="1600" b="1" dirty="0" smtClean="0">
                          <a:solidFill>
                            <a:schemeClr val="tx1"/>
                          </a:solidFill>
                          <a:effectLst/>
                        </a:rPr>
                        <a:t>Direct diversions</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nSpc>
                          <a:spcPct val="90000"/>
                        </a:lnSpc>
                        <a:spcBef>
                          <a:spcPts val="0"/>
                        </a:spcBef>
                        <a:spcAft>
                          <a:spcPts val="600"/>
                        </a:spcAft>
                        <a:buFont typeface="Arial"/>
                        <a:buChar char="•"/>
                      </a:pPr>
                      <a:r>
                        <a:rPr lang="en-US" sz="1600" b="1" dirty="0" smtClean="0">
                          <a:solidFill>
                            <a:schemeClr val="tx1"/>
                          </a:solidFill>
                          <a:effectLst/>
                        </a:rPr>
                        <a:t>Along tributaries, construct/screen wells to avoid impacts on low water</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Convert summer direct diversions to winter only with storage  </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Revegetate riparian corridor  </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Remove migration barriers</a:t>
                      </a:r>
                    </a:p>
                    <a:p>
                      <a:pPr marL="285750" marR="0" indent="-285750">
                        <a:lnSpc>
                          <a:spcPct val="90000"/>
                        </a:lnSpc>
                        <a:spcBef>
                          <a:spcPts val="0"/>
                        </a:spcBef>
                        <a:spcAft>
                          <a:spcPts val="600"/>
                        </a:spcAft>
                        <a:buFont typeface="Arial"/>
                        <a:buChar char="•"/>
                      </a:pPr>
                      <a:r>
                        <a:rPr lang="en-US" sz="16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Large wood</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3" name="Straight Arrow Connector 2"/>
          <p:cNvCxnSpPr/>
          <p:nvPr/>
        </p:nvCxnSpPr>
        <p:spPr>
          <a:xfrm>
            <a:off x="502276" y="1983346"/>
            <a:ext cx="618186" cy="103031"/>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31065" y="2009104"/>
            <a:ext cx="115910" cy="23182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2747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NAL THESIS SUBMITTAL43.jpg"/>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114778" y="3146777"/>
            <a:ext cx="4656667" cy="1876778"/>
          </a:xfrm>
          <a:prstGeom prst="rect">
            <a:avLst/>
          </a:prstGeom>
        </p:spPr>
      </p:pic>
      <p:pic>
        <p:nvPicPr>
          <p:cNvPr id="9" name="Picture 8" descr="FINAL THESIS SUBMITTAL43.jpg"/>
          <p:cNvPicPr/>
          <p:nvPr/>
        </p:nvPicPr>
        <p:blipFill rotWithShape="1">
          <a:blip r:embed="rId4" cstate="screen">
            <a:extLst>
              <a:ext uri="{28A0092B-C50C-407E-A947-70E740481C1C}">
                <a14:useLocalDpi xmlns:a14="http://schemas.microsoft.com/office/drawing/2010/main"/>
              </a:ext>
            </a:extLst>
          </a:blip>
          <a:srcRect/>
          <a:stretch/>
        </p:blipFill>
        <p:spPr>
          <a:xfrm>
            <a:off x="126998" y="865819"/>
            <a:ext cx="3231445" cy="1970514"/>
          </a:xfrm>
          <a:prstGeom prst="rect">
            <a:avLst/>
          </a:prstGeom>
        </p:spPr>
      </p:pic>
      <p:sp>
        <p:nvSpPr>
          <p:cNvPr id="10" name="TextBox 9"/>
          <p:cNvSpPr txBox="1"/>
          <p:nvPr/>
        </p:nvSpPr>
        <p:spPr>
          <a:xfrm>
            <a:off x="142875" y="0"/>
            <a:ext cx="4729163" cy="830997"/>
          </a:xfrm>
          <a:prstGeom prst="rect">
            <a:avLst/>
          </a:prstGeom>
          <a:noFill/>
        </p:spPr>
        <p:txBody>
          <a:bodyPr wrap="square" rtlCol="0">
            <a:spAutoFit/>
          </a:bodyPr>
          <a:lstStyle/>
          <a:p>
            <a:r>
              <a:rPr lang="en-US" sz="2400" b="1" dirty="0" smtClean="0"/>
              <a:t>Semiconfined alluvial</a:t>
            </a:r>
          </a:p>
          <a:p>
            <a:r>
              <a:rPr lang="en-US" sz="2400" b="1" dirty="0" smtClean="0"/>
              <a:t>10-12 months of flow</a:t>
            </a:r>
            <a:endParaRPr lang="en-US" sz="2400" b="1" dirty="0"/>
          </a:p>
        </p:txBody>
      </p:sp>
      <p:pic>
        <p:nvPicPr>
          <p:cNvPr id="8" name="Picture 7" descr="FINAL THESIS SUBMITTAL43.jpg"/>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3429001" y="-1"/>
            <a:ext cx="5715000" cy="3852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2144908890"/>
              </p:ext>
            </p:extLst>
          </p:nvPr>
        </p:nvGraphicFramePr>
        <p:xfrm>
          <a:off x="0" y="4884506"/>
          <a:ext cx="9144000" cy="1958064"/>
        </p:xfrm>
        <a:graphic>
          <a:graphicData uri="http://schemas.openxmlformats.org/drawingml/2006/table">
            <a:tbl>
              <a:tblPr firstRow="1" firstCol="1" bandRow="1">
                <a:tableStyleId>{5C22544A-7EE6-4342-B048-85BDC9FD1C3A}</a:tableStyleId>
              </a:tblPr>
              <a:tblGrid>
                <a:gridCol w="1918861"/>
                <a:gridCol w="2344043"/>
                <a:gridCol w="4881096"/>
              </a:tblGrid>
              <a:tr h="396154">
                <a:tc>
                  <a:txBody>
                    <a:bodyPr/>
                    <a:lstStyle/>
                    <a:p>
                      <a:pPr marL="0" marR="0">
                        <a:lnSpc>
                          <a:spcPct val="115000"/>
                        </a:lnSpc>
                        <a:spcBef>
                          <a:spcPts val="0"/>
                        </a:spcBef>
                        <a:spcAft>
                          <a:spcPts val="0"/>
                        </a:spcAft>
                      </a:pPr>
                      <a:r>
                        <a:rPr lang="en-US" sz="1800" dirty="0">
                          <a:solidFill>
                            <a:schemeClr val="tx1"/>
                          </a:solidFill>
                          <a:effectLst/>
                        </a:rPr>
                        <a:t>Salmonid use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a:lnSpc>
                          <a:spcPct val="115000"/>
                        </a:lnSpc>
                        <a:spcBef>
                          <a:spcPts val="0"/>
                        </a:spcBef>
                        <a:spcAft>
                          <a:spcPts val="0"/>
                        </a:spcAft>
                      </a:pPr>
                      <a:r>
                        <a:rPr lang="en-US" sz="1800" dirty="0" smtClean="0">
                          <a:solidFill>
                            <a:schemeClr val="tx1"/>
                          </a:solidFill>
                          <a:effectLst/>
                        </a:rPr>
                        <a:t>Typical </a:t>
                      </a:r>
                      <a:r>
                        <a:rPr lang="en-US" sz="1800" dirty="0">
                          <a:solidFill>
                            <a:schemeClr val="tx1"/>
                          </a:solidFill>
                          <a:effectLst/>
                        </a:rPr>
                        <a:t>developments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a:lnSpc>
                          <a:spcPct val="115000"/>
                        </a:lnSpc>
                        <a:spcBef>
                          <a:spcPts val="0"/>
                        </a:spcBef>
                        <a:spcAft>
                          <a:spcPts val="0"/>
                        </a:spcAft>
                      </a:pPr>
                      <a:r>
                        <a:rPr lang="en-US" sz="1800" dirty="0">
                          <a:solidFill>
                            <a:schemeClr val="tx1"/>
                          </a:solidFill>
                          <a:effectLst/>
                        </a:rPr>
                        <a:t>Restoration recommendations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r>
              <a:tr h="1017143">
                <a:tc>
                  <a:txBody>
                    <a:bodyPr/>
                    <a:lstStyle/>
                    <a:p>
                      <a:pPr marL="285750" marR="0" indent="-285750">
                        <a:lnSpc>
                          <a:spcPct val="115000"/>
                        </a:lnSpc>
                        <a:spcBef>
                          <a:spcPts val="0"/>
                        </a:spcBef>
                        <a:spcAft>
                          <a:spcPts val="0"/>
                        </a:spcAft>
                        <a:buFont typeface="Arial"/>
                        <a:buChar char="•"/>
                      </a:pPr>
                      <a:r>
                        <a:rPr lang="en-US" sz="1400" b="1" dirty="0" smtClean="0">
                          <a:solidFill>
                            <a:schemeClr val="tx1"/>
                          </a:solidFill>
                          <a:effectLst/>
                        </a:rPr>
                        <a:t>Spawning</a:t>
                      </a:r>
                    </a:p>
                    <a:p>
                      <a:pPr marL="285750" marR="0" indent="-285750">
                        <a:lnSpc>
                          <a:spcPct val="115000"/>
                        </a:lnSpc>
                        <a:spcBef>
                          <a:spcPts val="0"/>
                        </a:spcBef>
                        <a:spcAft>
                          <a:spcPts val="0"/>
                        </a:spcAft>
                        <a:buFont typeface="Arial"/>
                        <a:buChar char="•"/>
                      </a:pPr>
                      <a:r>
                        <a:rPr lang="en-US" sz="1400" b="1" dirty="0" smtClean="0">
                          <a:solidFill>
                            <a:schemeClr val="tx1"/>
                          </a:solidFill>
                          <a:effectLst/>
                        </a:rPr>
                        <a:t>Egg incubation</a:t>
                      </a:r>
                    </a:p>
                    <a:p>
                      <a:pPr marL="285750" marR="0" indent="-285750">
                        <a:lnSpc>
                          <a:spcPct val="115000"/>
                        </a:lnSpc>
                        <a:spcBef>
                          <a:spcPts val="0"/>
                        </a:spcBef>
                        <a:spcAft>
                          <a:spcPts val="0"/>
                        </a:spcAft>
                        <a:buFont typeface="Arial"/>
                        <a:buChar char="•"/>
                      </a:pPr>
                      <a:r>
                        <a:rPr lang="en-US" sz="1400" b="1" dirty="0" smtClean="0">
                          <a:solidFill>
                            <a:schemeClr val="tx1"/>
                          </a:solidFill>
                          <a:effectLst/>
                        </a:rPr>
                        <a:t>Rearing</a:t>
                      </a:r>
                    </a:p>
                    <a:p>
                      <a:pPr marL="285750" marR="0" indent="-285750">
                        <a:lnSpc>
                          <a:spcPct val="115000"/>
                        </a:lnSpc>
                        <a:spcBef>
                          <a:spcPts val="0"/>
                        </a:spcBef>
                        <a:spcAft>
                          <a:spcPts val="0"/>
                        </a:spcAft>
                        <a:buFont typeface="Arial"/>
                        <a:buChar char="•"/>
                      </a:pPr>
                      <a:r>
                        <a:rPr lang="en-US" sz="1400" b="1" dirty="0" smtClean="0">
                          <a:solidFill>
                            <a:schemeClr val="tx1"/>
                          </a:solidFill>
                          <a:effectLst/>
                        </a:rPr>
                        <a:t>Adult and smolt migration</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nSpc>
                          <a:spcPct val="90000"/>
                        </a:lnSpc>
                        <a:spcBef>
                          <a:spcPts val="600"/>
                        </a:spcBef>
                        <a:spcAft>
                          <a:spcPts val="0"/>
                        </a:spcAft>
                        <a:buFont typeface="Arial"/>
                        <a:buChar char="•"/>
                      </a:pPr>
                      <a:r>
                        <a:rPr lang="en-US" sz="1500" b="1" dirty="0">
                          <a:solidFill>
                            <a:schemeClr val="tx1"/>
                          </a:solidFill>
                          <a:effectLst/>
                        </a:rPr>
                        <a:t>Wells in </a:t>
                      </a:r>
                      <a:r>
                        <a:rPr lang="en-US" sz="1500" b="1" dirty="0" smtClean="0">
                          <a:solidFill>
                            <a:schemeClr val="tx1"/>
                          </a:solidFill>
                          <a:effectLst/>
                        </a:rPr>
                        <a:t>floodplain</a:t>
                      </a:r>
                    </a:p>
                    <a:p>
                      <a:pPr marL="285750" marR="0" indent="-285750">
                        <a:lnSpc>
                          <a:spcPct val="90000"/>
                        </a:lnSpc>
                        <a:spcBef>
                          <a:spcPts val="600"/>
                        </a:spcBef>
                        <a:spcAft>
                          <a:spcPts val="0"/>
                        </a:spcAft>
                        <a:buFont typeface="Arial"/>
                        <a:buChar char="•"/>
                      </a:pPr>
                      <a:r>
                        <a:rPr lang="en-US" sz="1500" b="1" dirty="0" smtClean="0">
                          <a:solidFill>
                            <a:schemeClr val="tx1"/>
                          </a:solidFill>
                          <a:effectLst/>
                        </a:rPr>
                        <a:t>Floodplain development</a:t>
                      </a:r>
                    </a:p>
                    <a:p>
                      <a:pPr marL="285750" marR="0" indent="-285750">
                        <a:lnSpc>
                          <a:spcPct val="90000"/>
                        </a:lnSpc>
                        <a:spcBef>
                          <a:spcPts val="600"/>
                        </a:spcBef>
                        <a:spcAft>
                          <a:spcPts val="0"/>
                        </a:spcAft>
                        <a:buFont typeface="Arial"/>
                        <a:buChar char="•"/>
                      </a:pPr>
                      <a:r>
                        <a:rPr lang="en-US" sz="1500" b="1" dirty="0" smtClean="0">
                          <a:solidFill>
                            <a:schemeClr val="tx1"/>
                          </a:solidFill>
                          <a:effectLst/>
                        </a:rPr>
                        <a:t>Direct </a:t>
                      </a:r>
                      <a:r>
                        <a:rPr lang="en-US" sz="1500" b="1" dirty="0">
                          <a:solidFill>
                            <a:schemeClr val="tx1"/>
                          </a:solidFill>
                          <a:effectLst/>
                        </a:rPr>
                        <a:t>diversions </a:t>
                      </a:r>
                      <a:endParaRPr lang="en-US" sz="1500" b="1" dirty="0" smtClean="0">
                        <a:solidFill>
                          <a:schemeClr val="tx1"/>
                        </a:solidFill>
                        <a:effectLst/>
                      </a:endParaRPr>
                    </a:p>
                    <a:p>
                      <a:pPr marL="285750" marR="0" indent="-285750">
                        <a:lnSpc>
                          <a:spcPct val="90000"/>
                        </a:lnSpc>
                        <a:spcBef>
                          <a:spcPts val="600"/>
                        </a:spcBef>
                        <a:spcAft>
                          <a:spcPts val="0"/>
                        </a:spcAft>
                        <a:buFont typeface="Arial"/>
                        <a:buChar char="•"/>
                      </a:pPr>
                      <a:r>
                        <a:rPr lang="en-US" sz="1500" b="1" dirty="0" smtClean="0">
                          <a:solidFill>
                            <a:schemeClr val="tx1"/>
                          </a:solidFill>
                          <a:effectLst/>
                        </a:rPr>
                        <a:t>Diversion </a:t>
                      </a:r>
                      <a:r>
                        <a:rPr lang="en-US" sz="1500" b="1" dirty="0">
                          <a:solidFill>
                            <a:schemeClr val="tx1"/>
                          </a:solidFill>
                          <a:effectLst/>
                        </a:rPr>
                        <a:t>into off </a:t>
                      </a:r>
                      <a:r>
                        <a:rPr lang="en-US" sz="1500" b="1" kern="1200" dirty="0">
                          <a:solidFill>
                            <a:schemeClr val="tx1"/>
                          </a:solidFill>
                          <a:effectLst/>
                          <a:latin typeface="+mn-lt"/>
                          <a:ea typeface="+mn-ea"/>
                          <a:cs typeface="+mn-cs"/>
                        </a:rPr>
                        <a:t>stream</a:t>
                      </a:r>
                      <a:r>
                        <a:rPr lang="en-US" sz="1500" b="1" dirty="0">
                          <a:solidFill>
                            <a:schemeClr val="tx1"/>
                          </a:solidFill>
                          <a:effectLst/>
                        </a:rPr>
                        <a:t> storage</a:t>
                      </a:r>
                      <a:endParaRPr lang="en-US" sz="15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nSpc>
                          <a:spcPct val="115000"/>
                        </a:lnSpc>
                        <a:spcBef>
                          <a:spcPts val="0"/>
                        </a:spcBef>
                        <a:spcAft>
                          <a:spcPts val="0"/>
                        </a:spcAft>
                        <a:buFont typeface="Arial"/>
                        <a:buChar char="•"/>
                      </a:pPr>
                      <a:r>
                        <a:rPr lang="en-US" sz="1500" b="1" dirty="0" smtClean="0">
                          <a:solidFill>
                            <a:schemeClr val="tx1"/>
                          </a:solidFill>
                          <a:effectLst/>
                        </a:rPr>
                        <a:t>Use numerical </a:t>
                      </a:r>
                      <a:r>
                        <a:rPr lang="en-US" sz="1500" b="1" dirty="0">
                          <a:solidFill>
                            <a:schemeClr val="tx1"/>
                          </a:solidFill>
                          <a:effectLst/>
                        </a:rPr>
                        <a:t>model </a:t>
                      </a:r>
                      <a:r>
                        <a:rPr lang="en-US" sz="1500" b="1" dirty="0" smtClean="0">
                          <a:solidFill>
                            <a:schemeClr val="tx1"/>
                          </a:solidFill>
                          <a:effectLst/>
                        </a:rPr>
                        <a:t>to manage wells and diversions</a:t>
                      </a:r>
                    </a:p>
                    <a:p>
                      <a:pPr marL="285750" marR="0" indent="-285750">
                        <a:lnSpc>
                          <a:spcPct val="115000"/>
                        </a:lnSpc>
                        <a:spcBef>
                          <a:spcPts val="0"/>
                        </a:spcBef>
                        <a:spcAft>
                          <a:spcPts val="0"/>
                        </a:spcAft>
                        <a:buFont typeface="Arial"/>
                        <a:buChar char="•"/>
                      </a:pPr>
                      <a:r>
                        <a:rPr lang="en-US" sz="1500" b="1" dirty="0" smtClean="0">
                          <a:solidFill>
                            <a:schemeClr val="tx1"/>
                          </a:solidFill>
                          <a:effectLst/>
                        </a:rPr>
                        <a:t>Revegetate riparian corridor</a:t>
                      </a:r>
                    </a:p>
                    <a:p>
                      <a:pPr marL="285750" marR="0" indent="-285750">
                        <a:lnSpc>
                          <a:spcPct val="115000"/>
                        </a:lnSpc>
                        <a:spcBef>
                          <a:spcPts val="0"/>
                        </a:spcBef>
                        <a:spcAft>
                          <a:spcPts val="0"/>
                        </a:spcAft>
                        <a:buFont typeface="Arial"/>
                        <a:buChar char="•"/>
                      </a:pPr>
                      <a:r>
                        <a:rPr lang="en-US" sz="1500" b="1" dirty="0" smtClean="0">
                          <a:solidFill>
                            <a:schemeClr val="tx1"/>
                          </a:solidFill>
                          <a:effectLst/>
                        </a:rPr>
                        <a:t>Remove </a:t>
                      </a:r>
                      <a:r>
                        <a:rPr lang="en-US" sz="1500" b="1" dirty="0">
                          <a:solidFill>
                            <a:schemeClr val="tx1"/>
                          </a:solidFill>
                          <a:effectLst/>
                        </a:rPr>
                        <a:t>migration </a:t>
                      </a:r>
                      <a:r>
                        <a:rPr lang="en-US" sz="1500" b="1" dirty="0" smtClean="0">
                          <a:solidFill>
                            <a:schemeClr val="tx1"/>
                          </a:solidFill>
                          <a:effectLst/>
                        </a:rPr>
                        <a:t>barriers</a:t>
                      </a:r>
                    </a:p>
                    <a:p>
                      <a:pPr marL="285750" marR="0" indent="-285750">
                        <a:lnSpc>
                          <a:spcPct val="115000"/>
                        </a:lnSpc>
                        <a:spcBef>
                          <a:spcPts val="0"/>
                        </a:spcBef>
                        <a:spcAft>
                          <a:spcPts val="0"/>
                        </a:spcAft>
                        <a:buFont typeface="Arial"/>
                        <a:buChar char="•"/>
                      </a:pPr>
                      <a:r>
                        <a:rPr lang="en-US" sz="1500" b="1" dirty="0" smtClean="0">
                          <a:solidFill>
                            <a:schemeClr val="tx1"/>
                          </a:solidFill>
                          <a:effectLst/>
                        </a:rPr>
                        <a:t>Large wood</a:t>
                      </a:r>
                    </a:p>
                    <a:p>
                      <a:pPr marL="285750" marR="0" indent="-285750">
                        <a:lnSpc>
                          <a:spcPct val="115000"/>
                        </a:lnSpc>
                        <a:spcBef>
                          <a:spcPts val="0"/>
                        </a:spcBef>
                        <a:spcAft>
                          <a:spcPts val="0"/>
                        </a:spcAft>
                        <a:buFont typeface="Arial"/>
                        <a:buChar char="•"/>
                      </a:pPr>
                      <a:r>
                        <a:rPr lang="en-US" sz="1500" b="1" dirty="0" smtClean="0">
                          <a:solidFill>
                            <a:schemeClr val="tx1"/>
                          </a:solidFill>
                          <a:effectLst/>
                        </a:rPr>
                        <a:t>Bank setbacks</a:t>
                      </a:r>
                    </a:p>
                    <a:p>
                      <a:pPr marL="285750" marR="0" indent="-285750">
                        <a:lnSpc>
                          <a:spcPct val="115000"/>
                        </a:lnSpc>
                        <a:spcBef>
                          <a:spcPts val="0"/>
                        </a:spcBef>
                        <a:spcAft>
                          <a:spcPts val="0"/>
                        </a:spcAft>
                        <a:buFont typeface="Arial"/>
                        <a:buChar char="•"/>
                      </a:pPr>
                      <a:r>
                        <a:rPr lang="en-US" sz="1500" b="1" dirty="0" smtClean="0">
                          <a:solidFill>
                            <a:schemeClr val="tx1"/>
                          </a:solidFill>
                          <a:effectLst/>
                        </a:rPr>
                        <a:t>May</a:t>
                      </a:r>
                      <a:r>
                        <a:rPr lang="en-US" sz="1500" b="1" baseline="0" dirty="0" smtClean="0">
                          <a:solidFill>
                            <a:schemeClr val="tx1"/>
                          </a:solidFill>
                          <a:effectLst/>
                        </a:rPr>
                        <a:t> need g</a:t>
                      </a:r>
                      <a:r>
                        <a:rPr lang="en-US" sz="1500" b="1" dirty="0" smtClean="0">
                          <a:solidFill>
                            <a:schemeClr val="tx1"/>
                          </a:solidFill>
                          <a:effectLst/>
                        </a:rPr>
                        <a:t>rade control if incised</a:t>
                      </a:r>
                      <a:endParaRPr lang="en-US" sz="15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0484954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71156" y="3707606"/>
            <a:ext cx="1400175" cy="471487"/>
          </a:xfrm>
          <a:prstGeom prst="rect">
            <a:avLst/>
          </a:prstGeom>
          <a:solidFill>
            <a:schemeClr val="bg1">
              <a:lumMod val="95000"/>
            </a:schemeClr>
          </a:solidFill>
        </p:spPr>
        <p:txBody>
          <a:bodyPr wrap="square" rtlCol="0">
            <a:spAutoFit/>
          </a:bodyPr>
          <a:lstStyle/>
          <a:p>
            <a:endParaRPr lang="en-US" dirty="0"/>
          </a:p>
        </p:txBody>
      </p:sp>
      <p:pic>
        <p:nvPicPr>
          <p:cNvPr id="4" name="Picture 3" descr="FINAL THESIS SUBMITTAL45.jpg"/>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41110" y="1347921"/>
            <a:ext cx="7041446" cy="3160889"/>
          </a:xfrm>
          <a:prstGeom prst="rect">
            <a:avLst/>
          </a:prstGeom>
        </p:spPr>
      </p:pic>
      <p:sp>
        <p:nvSpPr>
          <p:cNvPr id="5" name="TextBox 4"/>
          <p:cNvSpPr txBox="1"/>
          <p:nvPr/>
        </p:nvSpPr>
        <p:spPr>
          <a:xfrm>
            <a:off x="0" y="0"/>
            <a:ext cx="5543551" cy="830997"/>
          </a:xfrm>
          <a:prstGeom prst="rect">
            <a:avLst/>
          </a:prstGeom>
          <a:noFill/>
        </p:spPr>
        <p:txBody>
          <a:bodyPr wrap="square" rtlCol="0">
            <a:spAutoFit/>
          </a:bodyPr>
          <a:lstStyle/>
          <a:p>
            <a:r>
              <a:rPr lang="en-US" sz="2400" b="1" dirty="0" smtClean="0"/>
              <a:t>Dissected alluvium</a:t>
            </a:r>
          </a:p>
          <a:p>
            <a:r>
              <a:rPr lang="en-US" sz="2400" b="1" dirty="0" smtClean="0"/>
              <a:t>8-12 months of flow</a:t>
            </a:r>
          </a:p>
        </p:txBody>
      </p:sp>
      <p:pic>
        <p:nvPicPr>
          <p:cNvPr id="9" name="Picture 8" descr="C:\Users\Laurel\Dropbox\Camera Uploads\2015-03-13 13.59.49.jpg"/>
          <p:cNvPicPr/>
          <p:nvPr/>
        </p:nvPicPr>
        <p:blipFill>
          <a:blip r:embed="rId4" cstate="screen">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134118" y="0"/>
            <a:ext cx="5009882" cy="2695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0" name="Table 9"/>
          <p:cNvGraphicFramePr>
            <a:graphicFrameLocks noGrp="1"/>
          </p:cNvGraphicFramePr>
          <p:nvPr>
            <p:extLst>
              <p:ext uri="{D42A27DB-BD31-4B8C-83A1-F6EECF244321}">
                <p14:modId xmlns:p14="http://schemas.microsoft.com/office/powerpoint/2010/main" val="2913899212"/>
              </p:ext>
            </p:extLst>
          </p:nvPr>
        </p:nvGraphicFramePr>
        <p:xfrm>
          <a:off x="0" y="4600222"/>
          <a:ext cx="9180805" cy="2176385"/>
        </p:xfrm>
        <a:graphic>
          <a:graphicData uri="http://schemas.openxmlformats.org/drawingml/2006/table">
            <a:tbl>
              <a:tblPr firstRow="1" firstCol="1" bandRow="1">
                <a:tableStyleId>{5C22544A-7EE6-4342-B048-85BDC9FD1C3A}</a:tableStyleId>
              </a:tblPr>
              <a:tblGrid>
                <a:gridCol w="1926584"/>
                <a:gridCol w="2353478"/>
                <a:gridCol w="4900743"/>
              </a:tblGrid>
              <a:tr h="493889">
                <a:tc>
                  <a:txBody>
                    <a:bodyPr/>
                    <a:lstStyle/>
                    <a:p>
                      <a:pPr marL="0" marR="0">
                        <a:lnSpc>
                          <a:spcPct val="115000"/>
                        </a:lnSpc>
                        <a:spcBef>
                          <a:spcPts val="0"/>
                        </a:spcBef>
                        <a:spcAft>
                          <a:spcPts val="0"/>
                        </a:spcAft>
                      </a:pPr>
                      <a:r>
                        <a:rPr lang="en-US" sz="1600" dirty="0">
                          <a:solidFill>
                            <a:schemeClr val="tx1"/>
                          </a:solidFill>
                          <a:effectLst/>
                        </a:rPr>
                        <a:t>Salmonid use</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15000"/>
                        </a:lnSpc>
                        <a:spcBef>
                          <a:spcPts val="0"/>
                        </a:spcBef>
                        <a:spcAft>
                          <a:spcPts val="0"/>
                        </a:spcAft>
                      </a:pPr>
                      <a:r>
                        <a:rPr lang="en-US" sz="1600" dirty="0" smtClean="0">
                          <a:solidFill>
                            <a:schemeClr val="tx1"/>
                          </a:solidFill>
                          <a:effectLst/>
                        </a:rPr>
                        <a:t>Typical </a:t>
                      </a:r>
                      <a:r>
                        <a:rPr lang="en-US" sz="1600" dirty="0">
                          <a:solidFill>
                            <a:schemeClr val="tx1"/>
                          </a:solidFill>
                          <a:effectLst/>
                        </a:rPr>
                        <a:t>developments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15000"/>
                        </a:lnSpc>
                        <a:spcBef>
                          <a:spcPts val="0"/>
                        </a:spcBef>
                        <a:spcAft>
                          <a:spcPts val="0"/>
                        </a:spcAft>
                      </a:pPr>
                      <a:r>
                        <a:rPr lang="en-US" sz="1600" dirty="0">
                          <a:solidFill>
                            <a:schemeClr val="tx1"/>
                          </a:solidFill>
                          <a:effectLst/>
                        </a:rPr>
                        <a:t>Restoration recommendations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640357">
                <a:tc>
                  <a:txBody>
                    <a:bodyPr/>
                    <a:lstStyle/>
                    <a:p>
                      <a:pPr marL="285750" marR="0" indent="-285750">
                        <a:lnSpc>
                          <a:spcPct val="115000"/>
                        </a:lnSpc>
                        <a:spcBef>
                          <a:spcPts val="0"/>
                        </a:spcBef>
                        <a:spcAft>
                          <a:spcPts val="0"/>
                        </a:spcAft>
                        <a:buFont typeface="Arial"/>
                        <a:buChar char="•"/>
                      </a:pPr>
                      <a:r>
                        <a:rPr lang="en-US" sz="1600" b="1" dirty="0" smtClean="0">
                          <a:solidFill>
                            <a:schemeClr val="tx1"/>
                          </a:solidFill>
                          <a:effectLst/>
                        </a:rPr>
                        <a:t>Spawning</a:t>
                      </a:r>
                    </a:p>
                    <a:p>
                      <a:pPr marL="285750" marR="0" indent="-285750">
                        <a:lnSpc>
                          <a:spcPct val="115000"/>
                        </a:lnSpc>
                        <a:spcBef>
                          <a:spcPts val="0"/>
                        </a:spcBef>
                        <a:spcAft>
                          <a:spcPts val="0"/>
                        </a:spcAft>
                        <a:buFont typeface="Arial"/>
                        <a:buChar char="•"/>
                      </a:pPr>
                      <a:r>
                        <a:rPr lang="en-US" sz="1600" b="1" dirty="0" smtClean="0">
                          <a:solidFill>
                            <a:schemeClr val="tx1"/>
                          </a:solidFill>
                          <a:effectLst/>
                        </a:rPr>
                        <a:t>Egg incubation</a:t>
                      </a:r>
                    </a:p>
                    <a:p>
                      <a:pPr marL="285750" marR="0" indent="-285750">
                        <a:lnSpc>
                          <a:spcPct val="115000"/>
                        </a:lnSpc>
                        <a:spcBef>
                          <a:spcPts val="0"/>
                        </a:spcBef>
                        <a:spcAft>
                          <a:spcPts val="0"/>
                        </a:spcAft>
                        <a:buFont typeface="Arial"/>
                        <a:buChar char="•"/>
                      </a:pPr>
                      <a:r>
                        <a:rPr lang="en-US" sz="1600" b="1" dirty="0" smtClean="0">
                          <a:solidFill>
                            <a:schemeClr val="tx1"/>
                          </a:solidFill>
                          <a:effectLst/>
                        </a:rPr>
                        <a:t>Rearing</a:t>
                      </a:r>
                    </a:p>
                    <a:p>
                      <a:pPr marL="285750" marR="0" indent="-285750">
                        <a:lnSpc>
                          <a:spcPct val="115000"/>
                        </a:lnSpc>
                        <a:spcBef>
                          <a:spcPts val="0"/>
                        </a:spcBef>
                        <a:spcAft>
                          <a:spcPts val="0"/>
                        </a:spcAft>
                        <a:buFont typeface="Arial"/>
                        <a:buChar char="•"/>
                      </a:pPr>
                      <a:r>
                        <a:rPr lang="en-US" sz="1600" b="1" dirty="0" smtClean="0">
                          <a:solidFill>
                            <a:schemeClr val="tx1"/>
                          </a:solidFill>
                          <a:effectLst/>
                        </a:rPr>
                        <a:t>Adult and smolt migration</a:t>
                      </a:r>
                      <a:endParaRPr lang="en-US" sz="16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gn="l" defTabSz="914400" rtl="0" eaLnBrk="1" fontAlgn="auto" latinLnBrk="0" hangingPunct="1">
                        <a:lnSpc>
                          <a:spcPct val="115000"/>
                        </a:lnSpc>
                        <a:spcBef>
                          <a:spcPts val="0"/>
                        </a:spcBef>
                        <a:spcAft>
                          <a:spcPts val="600"/>
                        </a:spcAft>
                        <a:buClrTx/>
                        <a:buSzTx/>
                        <a:buFont typeface="Arial"/>
                        <a:buChar char="•"/>
                        <a:tabLst/>
                        <a:defRPr/>
                      </a:pPr>
                      <a:r>
                        <a:rPr lang="en-US" sz="1600" b="1" dirty="0" smtClean="0">
                          <a:solidFill>
                            <a:schemeClr val="tx1"/>
                          </a:solidFill>
                          <a:effectLst/>
                        </a:rPr>
                        <a:t>On-stream reservoirs</a:t>
                      </a:r>
                    </a:p>
                    <a:p>
                      <a:pPr marL="285750" marR="0" indent="-285750" algn="l" defTabSz="914400" rtl="0" eaLnBrk="1" fontAlgn="auto" latinLnBrk="0" hangingPunct="1">
                        <a:lnSpc>
                          <a:spcPct val="90000"/>
                        </a:lnSpc>
                        <a:spcBef>
                          <a:spcPts val="0"/>
                        </a:spcBef>
                        <a:spcAft>
                          <a:spcPts val="600"/>
                        </a:spcAft>
                        <a:buClrTx/>
                        <a:buSzTx/>
                        <a:buFont typeface="Arial"/>
                        <a:buChar char="•"/>
                        <a:tabLst/>
                        <a:defRPr/>
                      </a:pPr>
                      <a:r>
                        <a:rPr lang="en-US" sz="1600" b="1" dirty="0" smtClean="0">
                          <a:solidFill>
                            <a:schemeClr val="tx1"/>
                          </a:solidFill>
                          <a:effectLst/>
                        </a:rPr>
                        <a:t>Direct diversions into off-stream reservoirs</a:t>
                      </a:r>
                    </a:p>
                    <a:p>
                      <a:pPr marL="285750" marR="0" indent="-285750" algn="l" defTabSz="914400" rtl="0" eaLnBrk="1" fontAlgn="auto" latinLnBrk="0" hangingPunct="1">
                        <a:lnSpc>
                          <a:spcPct val="115000"/>
                        </a:lnSpc>
                        <a:spcBef>
                          <a:spcPts val="0"/>
                        </a:spcBef>
                        <a:spcAft>
                          <a:spcPts val="600"/>
                        </a:spcAft>
                        <a:buClrTx/>
                        <a:buSzTx/>
                        <a:buFont typeface="Arial"/>
                        <a:buChar char="•"/>
                        <a:tabLst/>
                        <a:defRPr/>
                      </a:pPr>
                      <a:r>
                        <a:rPr lang="en-US" sz="1600" b="1" dirty="0" smtClean="0">
                          <a:solidFill>
                            <a:schemeClr val="tx1"/>
                          </a:solidFill>
                          <a:effectLst/>
                        </a:rPr>
                        <a:t>Wells</a:t>
                      </a:r>
                      <a:endParaRPr lang="en-US" sz="16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nSpc>
                          <a:spcPct val="115000"/>
                        </a:lnSpc>
                        <a:spcBef>
                          <a:spcPts val="0"/>
                        </a:spcBef>
                        <a:spcAft>
                          <a:spcPts val="0"/>
                        </a:spcAft>
                        <a:buFont typeface="Arial"/>
                        <a:buChar char="•"/>
                      </a:pPr>
                      <a:r>
                        <a:rPr lang="en-US" sz="1600" b="1" dirty="0" smtClean="0">
                          <a:solidFill>
                            <a:schemeClr val="tx1"/>
                          </a:solidFill>
                          <a:effectLst/>
                        </a:rPr>
                        <a:t>Use numerical model to manage wells and diversions</a:t>
                      </a:r>
                    </a:p>
                    <a:p>
                      <a:pPr marL="285750" marR="0" indent="-285750">
                        <a:lnSpc>
                          <a:spcPct val="115000"/>
                        </a:lnSpc>
                        <a:spcBef>
                          <a:spcPts val="0"/>
                        </a:spcBef>
                        <a:spcAft>
                          <a:spcPts val="0"/>
                        </a:spcAft>
                        <a:buFont typeface="Arial"/>
                        <a:buChar char="•"/>
                      </a:pPr>
                      <a:r>
                        <a:rPr lang="en-US" sz="1600" b="1" dirty="0" smtClean="0">
                          <a:solidFill>
                            <a:schemeClr val="tx1"/>
                          </a:solidFill>
                          <a:effectLst/>
                        </a:rPr>
                        <a:t>Revegetate riparian corridor</a:t>
                      </a:r>
                    </a:p>
                    <a:p>
                      <a:pPr marL="285750" marR="0" indent="-285750">
                        <a:lnSpc>
                          <a:spcPct val="115000"/>
                        </a:lnSpc>
                        <a:spcBef>
                          <a:spcPts val="0"/>
                        </a:spcBef>
                        <a:spcAft>
                          <a:spcPts val="0"/>
                        </a:spcAft>
                        <a:buFont typeface="Arial"/>
                        <a:buChar char="•"/>
                      </a:pPr>
                      <a:r>
                        <a:rPr lang="en-US" sz="1600" b="1" dirty="0" smtClean="0">
                          <a:solidFill>
                            <a:schemeClr val="tx1"/>
                          </a:solidFill>
                          <a:effectLst/>
                        </a:rPr>
                        <a:t>Remove migration barriers</a:t>
                      </a:r>
                    </a:p>
                    <a:p>
                      <a:pPr marL="285750" marR="0" indent="-285750">
                        <a:lnSpc>
                          <a:spcPct val="115000"/>
                        </a:lnSpc>
                        <a:spcBef>
                          <a:spcPts val="0"/>
                        </a:spcBef>
                        <a:spcAft>
                          <a:spcPts val="0"/>
                        </a:spcAft>
                        <a:buFont typeface="Arial"/>
                        <a:buChar char="•"/>
                      </a:pPr>
                      <a:r>
                        <a:rPr lang="en-US" sz="1600" b="1" dirty="0" smtClean="0">
                          <a:solidFill>
                            <a:schemeClr val="tx1"/>
                          </a:solidFill>
                          <a:effectLst/>
                        </a:rPr>
                        <a:t>Large wood</a:t>
                      </a:r>
                    </a:p>
                    <a:p>
                      <a:pPr marL="285750" marR="0" indent="-285750">
                        <a:lnSpc>
                          <a:spcPct val="115000"/>
                        </a:lnSpc>
                        <a:spcBef>
                          <a:spcPts val="0"/>
                        </a:spcBef>
                        <a:spcAft>
                          <a:spcPts val="0"/>
                        </a:spcAft>
                        <a:buFont typeface="Arial"/>
                        <a:buChar char="•"/>
                      </a:pPr>
                      <a:r>
                        <a:rPr lang="en-US" sz="1600" b="1" dirty="0" smtClean="0">
                          <a:solidFill>
                            <a:schemeClr val="tx1"/>
                          </a:solidFill>
                          <a:effectLst/>
                        </a:rPr>
                        <a:t>Bank setbacks</a:t>
                      </a:r>
                    </a:p>
                    <a:p>
                      <a:pPr marL="285750" marR="0" indent="-285750">
                        <a:lnSpc>
                          <a:spcPct val="115000"/>
                        </a:lnSpc>
                        <a:spcBef>
                          <a:spcPts val="0"/>
                        </a:spcBef>
                        <a:spcAft>
                          <a:spcPts val="0"/>
                        </a:spcAft>
                        <a:buFont typeface="Arial"/>
                        <a:buChar char="•"/>
                      </a:pPr>
                      <a:r>
                        <a:rPr lang="en-US" sz="1600" b="1" dirty="0" smtClean="0">
                          <a:solidFill>
                            <a:schemeClr val="tx1"/>
                          </a:solidFill>
                          <a:effectLst/>
                        </a:rPr>
                        <a:t>May</a:t>
                      </a:r>
                      <a:r>
                        <a:rPr lang="en-US" sz="1600" b="1" baseline="0" dirty="0" smtClean="0">
                          <a:solidFill>
                            <a:schemeClr val="tx1"/>
                          </a:solidFill>
                          <a:effectLst/>
                        </a:rPr>
                        <a:t> need g</a:t>
                      </a:r>
                      <a:r>
                        <a:rPr lang="en-US" sz="1600" b="1" dirty="0" smtClean="0">
                          <a:solidFill>
                            <a:schemeClr val="tx1"/>
                          </a:solidFill>
                          <a:effectLst/>
                        </a:rPr>
                        <a:t>rade control if incised</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0390610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1674_00.jpg"/>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3570110" y="-1"/>
            <a:ext cx="5573889" cy="3940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descr="FINAL THESIS SUBMITTAL44.jpg"/>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6783" r="48062" b="19513"/>
          <a:stretch/>
        </p:blipFill>
        <p:spPr>
          <a:xfrm>
            <a:off x="155222" y="779820"/>
            <a:ext cx="3287888" cy="2677404"/>
          </a:xfrm>
          <a:prstGeom prst="rect">
            <a:avLst/>
          </a:prstGeom>
        </p:spPr>
      </p:pic>
      <p:sp>
        <p:nvSpPr>
          <p:cNvPr id="4" name="TextBox 3"/>
          <p:cNvSpPr txBox="1"/>
          <p:nvPr/>
        </p:nvSpPr>
        <p:spPr>
          <a:xfrm>
            <a:off x="0" y="0"/>
            <a:ext cx="2750344" cy="830997"/>
          </a:xfrm>
          <a:prstGeom prst="rect">
            <a:avLst/>
          </a:prstGeom>
          <a:noFill/>
        </p:spPr>
        <p:txBody>
          <a:bodyPr wrap="square" rtlCol="0">
            <a:spAutoFit/>
          </a:bodyPr>
          <a:lstStyle/>
          <a:p>
            <a:r>
              <a:rPr lang="en-US" sz="2400" b="1" dirty="0" smtClean="0"/>
              <a:t>Alluvial fan</a:t>
            </a:r>
          </a:p>
          <a:p>
            <a:r>
              <a:rPr lang="en-US" sz="2400" b="1" dirty="0" smtClean="0"/>
              <a:t>5-9 months of flow</a:t>
            </a:r>
            <a:endParaRPr lang="en-US" sz="2400" b="1" dirty="0"/>
          </a:p>
        </p:txBody>
      </p:sp>
      <p:pic>
        <p:nvPicPr>
          <p:cNvPr id="6" name="Picture 5" descr="FINAL THESIS SUBMITTAL44.jpg"/>
          <p:cNvPicPr/>
          <p:nvPr/>
        </p:nvPicPr>
        <p:blipFill rotWithShape="1">
          <a:blip r:embed="rId6" cstate="screen">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a:xfrm>
            <a:off x="0" y="3005666"/>
            <a:ext cx="3979333" cy="1848556"/>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029266123"/>
              </p:ext>
            </p:extLst>
          </p:nvPr>
        </p:nvGraphicFramePr>
        <p:xfrm>
          <a:off x="0" y="4713111"/>
          <a:ext cx="9121075" cy="2144889"/>
        </p:xfrm>
        <a:graphic>
          <a:graphicData uri="http://schemas.openxmlformats.org/drawingml/2006/table">
            <a:tbl>
              <a:tblPr firstRow="1" firstCol="1" bandRow="1">
                <a:tableStyleId>{5C22544A-7EE6-4342-B048-85BDC9FD1C3A}</a:tableStyleId>
              </a:tblPr>
              <a:tblGrid>
                <a:gridCol w="1914050"/>
                <a:gridCol w="2338166"/>
                <a:gridCol w="4868859"/>
              </a:tblGrid>
              <a:tr h="645584">
                <a:tc>
                  <a:txBody>
                    <a:bodyPr/>
                    <a:lstStyle/>
                    <a:p>
                      <a:pPr marL="0" marR="0">
                        <a:lnSpc>
                          <a:spcPct val="115000"/>
                        </a:lnSpc>
                        <a:spcBef>
                          <a:spcPts val="0"/>
                        </a:spcBef>
                        <a:spcAft>
                          <a:spcPts val="0"/>
                        </a:spcAft>
                      </a:pPr>
                      <a:r>
                        <a:rPr lang="en-US" sz="1800" dirty="0">
                          <a:solidFill>
                            <a:schemeClr val="tx1"/>
                          </a:solidFill>
                          <a:effectLst/>
                        </a:rPr>
                        <a:t>Salmonid use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a:lnSpc>
                          <a:spcPct val="115000"/>
                        </a:lnSpc>
                        <a:spcBef>
                          <a:spcPts val="0"/>
                        </a:spcBef>
                        <a:spcAft>
                          <a:spcPts val="0"/>
                        </a:spcAft>
                      </a:pPr>
                      <a:r>
                        <a:rPr lang="en-US" sz="1800" dirty="0" smtClean="0">
                          <a:solidFill>
                            <a:schemeClr val="tx1"/>
                          </a:solidFill>
                          <a:effectLst/>
                        </a:rPr>
                        <a:t>Typical </a:t>
                      </a:r>
                      <a:r>
                        <a:rPr lang="en-US" sz="1800" dirty="0">
                          <a:solidFill>
                            <a:schemeClr val="tx1"/>
                          </a:solidFill>
                          <a:effectLst/>
                        </a:rPr>
                        <a:t>developments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a:lnSpc>
                          <a:spcPct val="115000"/>
                        </a:lnSpc>
                        <a:spcBef>
                          <a:spcPts val="0"/>
                        </a:spcBef>
                        <a:spcAft>
                          <a:spcPts val="0"/>
                        </a:spcAft>
                      </a:pPr>
                      <a:r>
                        <a:rPr lang="en-US" sz="1800" dirty="0">
                          <a:solidFill>
                            <a:schemeClr val="tx1"/>
                          </a:solidFill>
                          <a:effectLst/>
                        </a:rPr>
                        <a:t>Restoration recommendations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r>
              <a:tr h="1499305">
                <a:tc>
                  <a:txBody>
                    <a:bodyPr/>
                    <a:lstStyle/>
                    <a:p>
                      <a:pPr marL="285750" marR="0" indent="-285750">
                        <a:lnSpc>
                          <a:spcPct val="90000"/>
                        </a:lnSpc>
                        <a:spcBef>
                          <a:spcPts val="0"/>
                        </a:spcBef>
                        <a:spcAft>
                          <a:spcPts val="600"/>
                        </a:spcAft>
                        <a:buFont typeface="Arial"/>
                        <a:buChar char="•"/>
                      </a:pPr>
                      <a:r>
                        <a:rPr lang="en-US" sz="1800" dirty="0">
                          <a:solidFill>
                            <a:schemeClr val="tx1"/>
                          </a:solidFill>
                          <a:effectLst/>
                        </a:rPr>
                        <a:t>Adult and smolt migration</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nSpc>
                          <a:spcPct val="90000"/>
                        </a:lnSpc>
                        <a:spcBef>
                          <a:spcPts val="0"/>
                        </a:spcBef>
                        <a:spcAft>
                          <a:spcPts val="600"/>
                        </a:spcAft>
                        <a:buFont typeface="Arial"/>
                        <a:buChar char="•"/>
                      </a:pPr>
                      <a:r>
                        <a:rPr lang="en-US" sz="1800" b="1" dirty="0" smtClean="0">
                          <a:solidFill>
                            <a:schemeClr val="tx1"/>
                          </a:solidFill>
                          <a:effectLst/>
                        </a:rPr>
                        <a:t>Wells</a:t>
                      </a:r>
                    </a:p>
                    <a:p>
                      <a:pPr marL="285750" marR="0" indent="-285750">
                        <a:lnSpc>
                          <a:spcPct val="90000"/>
                        </a:lnSpc>
                        <a:spcBef>
                          <a:spcPts val="0"/>
                        </a:spcBef>
                        <a:spcAft>
                          <a:spcPts val="600"/>
                        </a:spcAft>
                        <a:buFont typeface="Arial"/>
                        <a:buChar char="•"/>
                      </a:pPr>
                      <a:r>
                        <a:rPr lang="en-US" sz="1800" b="1" dirty="0" smtClean="0">
                          <a:solidFill>
                            <a:schemeClr val="tx1"/>
                          </a:solidFill>
                          <a:effectLst/>
                        </a:rPr>
                        <a:t>Direct </a:t>
                      </a:r>
                      <a:r>
                        <a:rPr lang="en-US" sz="1800" b="1" dirty="0">
                          <a:solidFill>
                            <a:schemeClr val="tx1"/>
                          </a:solidFill>
                          <a:effectLst/>
                        </a:rPr>
                        <a:t>diversions into off stream reservoirs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nSpc>
                          <a:spcPct val="90000"/>
                        </a:lnSpc>
                        <a:spcBef>
                          <a:spcPts val="0"/>
                        </a:spcBef>
                        <a:spcAft>
                          <a:spcPts val="600"/>
                        </a:spcAft>
                        <a:buFont typeface="Arial"/>
                        <a:buChar char="•"/>
                      </a:pPr>
                      <a:r>
                        <a:rPr lang="en-US" sz="1800" b="1" dirty="0" smtClean="0">
                          <a:solidFill>
                            <a:schemeClr val="tx1"/>
                          </a:solidFill>
                          <a:effectLst/>
                        </a:rPr>
                        <a:t>Use numerical</a:t>
                      </a:r>
                      <a:r>
                        <a:rPr lang="en-US" sz="1800" b="1" baseline="0" dirty="0" smtClean="0">
                          <a:solidFill>
                            <a:schemeClr val="tx1"/>
                          </a:solidFill>
                          <a:effectLst/>
                        </a:rPr>
                        <a:t> model to assess effects of </a:t>
                      </a:r>
                      <a:r>
                        <a:rPr lang="en-US" sz="1800" b="1" dirty="0" smtClean="0">
                          <a:solidFill>
                            <a:schemeClr val="tx1"/>
                          </a:solidFill>
                          <a:effectLst/>
                        </a:rPr>
                        <a:t>main </a:t>
                      </a:r>
                      <a:r>
                        <a:rPr lang="en-US" sz="1800" b="1" dirty="0">
                          <a:solidFill>
                            <a:schemeClr val="tx1"/>
                          </a:solidFill>
                          <a:effectLst/>
                        </a:rPr>
                        <a:t>stem river flow </a:t>
                      </a:r>
                      <a:r>
                        <a:rPr lang="en-US" sz="1800" b="1" dirty="0" smtClean="0">
                          <a:solidFill>
                            <a:schemeClr val="tx1"/>
                          </a:solidFill>
                          <a:effectLst/>
                        </a:rPr>
                        <a:t>stage on</a:t>
                      </a:r>
                      <a:r>
                        <a:rPr lang="en-US" sz="1800" b="1" baseline="0" dirty="0" smtClean="0">
                          <a:solidFill>
                            <a:schemeClr val="tx1"/>
                          </a:solidFill>
                          <a:effectLst/>
                        </a:rPr>
                        <a:t> water levels</a:t>
                      </a:r>
                      <a:endParaRPr lang="en-US" sz="1800" b="1" dirty="0" smtClean="0">
                        <a:solidFill>
                          <a:schemeClr val="tx1"/>
                        </a:solidFill>
                        <a:effectLst/>
                      </a:endParaRPr>
                    </a:p>
                    <a:p>
                      <a:pPr marL="285750" marR="0" indent="-285750">
                        <a:lnSpc>
                          <a:spcPct val="90000"/>
                        </a:lnSpc>
                        <a:spcBef>
                          <a:spcPts val="0"/>
                        </a:spcBef>
                        <a:spcAft>
                          <a:spcPts val="600"/>
                        </a:spcAft>
                        <a:buFont typeface="Arial"/>
                        <a:buChar char="•"/>
                      </a:pPr>
                      <a:r>
                        <a:rPr lang="en-US" sz="1800" b="1" dirty="0" smtClean="0">
                          <a:solidFill>
                            <a:schemeClr val="tx1"/>
                          </a:solidFill>
                          <a:effectLst/>
                        </a:rPr>
                        <a:t>Revegetate </a:t>
                      </a:r>
                      <a:r>
                        <a:rPr lang="en-US" sz="1800" b="1" dirty="0">
                          <a:solidFill>
                            <a:schemeClr val="tx1"/>
                          </a:solidFill>
                          <a:effectLst/>
                        </a:rPr>
                        <a:t>with oak </a:t>
                      </a:r>
                      <a:r>
                        <a:rPr lang="en-US" sz="1800" b="1" dirty="0" smtClean="0">
                          <a:solidFill>
                            <a:schemeClr val="tx1"/>
                          </a:solidFill>
                          <a:effectLst/>
                        </a:rPr>
                        <a:t>savannah</a:t>
                      </a:r>
                    </a:p>
                    <a:p>
                      <a:pPr marL="285750" marR="0" indent="-285750">
                        <a:lnSpc>
                          <a:spcPct val="90000"/>
                        </a:lnSpc>
                        <a:spcBef>
                          <a:spcPts val="0"/>
                        </a:spcBef>
                        <a:spcAft>
                          <a:spcPts val="600"/>
                        </a:spcAft>
                        <a:buFont typeface="Arial"/>
                        <a:buChar char="•"/>
                      </a:pPr>
                      <a:r>
                        <a:rPr lang="en-US" sz="1800" b="1" dirty="0" smtClean="0">
                          <a:solidFill>
                            <a:schemeClr val="tx1"/>
                          </a:solidFill>
                          <a:effectLst/>
                        </a:rPr>
                        <a:t>Remove </a:t>
                      </a:r>
                      <a:r>
                        <a:rPr lang="en-US" sz="1800" b="1" dirty="0">
                          <a:solidFill>
                            <a:schemeClr val="tx1"/>
                          </a:solidFill>
                          <a:effectLst/>
                        </a:rPr>
                        <a:t>migration </a:t>
                      </a:r>
                      <a:r>
                        <a:rPr lang="en-US" sz="1800" b="1" dirty="0" smtClean="0">
                          <a:solidFill>
                            <a:schemeClr val="tx1"/>
                          </a:solidFill>
                          <a:effectLst/>
                        </a:rPr>
                        <a:t>barriers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8701052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screen">
            <a:extLst>
              <a:ext uri="{28A0092B-C50C-407E-A947-70E740481C1C}">
                <a14:useLocalDpi xmlns:a14="http://schemas.microsoft.com/office/drawing/2010/main"/>
              </a:ext>
            </a:extLst>
          </a:blip>
          <a:srcRect/>
          <a:stretch/>
        </p:blipFill>
        <p:spPr bwMode="auto">
          <a:xfrm>
            <a:off x="225778" y="1248492"/>
            <a:ext cx="3485444" cy="2293398"/>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67424" y="25758"/>
            <a:ext cx="4575169" cy="830997"/>
          </a:xfrm>
          <a:prstGeom prst="rect">
            <a:avLst/>
          </a:prstGeom>
          <a:noFill/>
        </p:spPr>
        <p:txBody>
          <a:bodyPr wrap="square" rtlCol="0">
            <a:spAutoFit/>
          </a:bodyPr>
          <a:lstStyle/>
          <a:p>
            <a:r>
              <a:rPr lang="en-US" sz="2400" b="1" dirty="0" smtClean="0"/>
              <a:t>Unconfined alluvial </a:t>
            </a:r>
          </a:p>
          <a:p>
            <a:r>
              <a:rPr lang="en-US" sz="2400" b="1" dirty="0" smtClean="0"/>
              <a:t>3-6 months of flow</a:t>
            </a:r>
          </a:p>
        </p:txBody>
      </p:sp>
      <p:pic>
        <p:nvPicPr>
          <p:cNvPr id="8" name="Picture 7" descr="FINAL THESIS SUBMITTAL46.jpg"/>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4124073" y="0"/>
            <a:ext cx="4997003" cy="2938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Table 8"/>
          <p:cNvGraphicFramePr>
            <a:graphicFrameLocks noGrp="1"/>
          </p:cNvGraphicFramePr>
          <p:nvPr>
            <p:extLst>
              <p:ext uri="{D42A27DB-BD31-4B8C-83A1-F6EECF244321}">
                <p14:modId xmlns:p14="http://schemas.microsoft.com/office/powerpoint/2010/main" val="1883597840"/>
              </p:ext>
            </p:extLst>
          </p:nvPr>
        </p:nvGraphicFramePr>
        <p:xfrm>
          <a:off x="0" y="3946361"/>
          <a:ext cx="9144000" cy="2953370"/>
        </p:xfrm>
        <a:graphic>
          <a:graphicData uri="http://schemas.openxmlformats.org/drawingml/2006/table">
            <a:tbl>
              <a:tblPr firstRow="1" firstCol="1" bandRow="1">
                <a:tableStyleId>{5C22544A-7EE6-4342-B048-85BDC9FD1C3A}</a:tableStyleId>
              </a:tblPr>
              <a:tblGrid>
                <a:gridCol w="1918861"/>
                <a:gridCol w="2695472"/>
                <a:gridCol w="4529667"/>
              </a:tblGrid>
              <a:tr h="444866">
                <a:tc>
                  <a:txBody>
                    <a:bodyPr/>
                    <a:lstStyle/>
                    <a:p>
                      <a:pPr marL="0" marR="0">
                        <a:lnSpc>
                          <a:spcPct val="115000"/>
                        </a:lnSpc>
                        <a:spcBef>
                          <a:spcPts val="0"/>
                        </a:spcBef>
                        <a:spcAft>
                          <a:spcPts val="0"/>
                        </a:spcAft>
                      </a:pPr>
                      <a:r>
                        <a:rPr lang="en-US" sz="1800" dirty="0">
                          <a:solidFill>
                            <a:schemeClr val="tx1"/>
                          </a:solidFill>
                          <a:effectLst/>
                        </a:rPr>
                        <a:t>Salmonid use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15000"/>
                        </a:lnSpc>
                        <a:spcBef>
                          <a:spcPts val="0"/>
                        </a:spcBef>
                        <a:spcAft>
                          <a:spcPts val="0"/>
                        </a:spcAft>
                      </a:pPr>
                      <a:r>
                        <a:rPr lang="en-US" sz="1800" dirty="0" smtClean="0">
                          <a:solidFill>
                            <a:schemeClr val="tx1"/>
                          </a:solidFill>
                          <a:effectLst/>
                        </a:rPr>
                        <a:t>Typical</a:t>
                      </a:r>
                      <a:r>
                        <a:rPr lang="en-US" sz="1800" baseline="0" dirty="0" smtClean="0">
                          <a:solidFill>
                            <a:schemeClr val="tx1"/>
                          </a:solidFill>
                          <a:effectLst/>
                        </a:rPr>
                        <a:t> </a:t>
                      </a:r>
                      <a:r>
                        <a:rPr lang="en-US" sz="1800" dirty="0" smtClean="0">
                          <a:solidFill>
                            <a:schemeClr val="tx1"/>
                          </a:solidFill>
                          <a:effectLst/>
                        </a:rPr>
                        <a:t>developments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15000"/>
                        </a:lnSpc>
                        <a:spcBef>
                          <a:spcPts val="0"/>
                        </a:spcBef>
                        <a:spcAft>
                          <a:spcPts val="0"/>
                        </a:spcAft>
                      </a:pPr>
                      <a:r>
                        <a:rPr lang="en-US" sz="1800" dirty="0">
                          <a:solidFill>
                            <a:schemeClr val="tx1"/>
                          </a:solidFill>
                          <a:effectLst/>
                        </a:rPr>
                        <a:t>Restoration recommendations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2339774">
                <a:tc>
                  <a:txBody>
                    <a:bodyPr/>
                    <a:lstStyle/>
                    <a:p>
                      <a:pPr marL="285750" marR="0" indent="-285750">
                        <a:lnSpc>
                          <a:spcPct val="90000"/>
                        </a:lnSpc>
                        <a:spcBef>
                          <a:spcPts val="0"/>
                        </a:spcBef>
                        <a:spcAft>
                          <a:spcPts val="600"/>
                        </a:spcAft>
                        <a:buFont typeface="Arial"/>
                        <a:buChar char="•"/>
                      </a:pPr>
                      <a:r>
                        <a:rPr lang="en-US" sz="1600" dirty="0">
                          <a:solidFill>
                            <a:schemeClr val="tx1"/>
                          </a:solidFill>
                          <a:effectLst/>
                        </a:rPr>
                        <a:t>Adult and smolt </a:t>
                      </a:r>
                      <a:r>
                        <a:rPr lang="en-US" sz="1600" dirty="0" smtClean="0">
                          <a:solidFill>
                            <a:schemeClr val="tx1"/>
                          </a:solidFill>
                          <a:effectLst/>
                        </a:rPr>
                        <a:t>migration</a:t>
                      </a:r>
                    </a:p>
                    <a:p>
                      <a:pPr marL="285750" marR="0" indent="-285750">
                        <a:lnSpc>
                          <a:spcPct val="90000"/>
                        </a:lnSpc>
                        <a:spcBef>
                          <a:spcPts val="0"/>
                        </a:spcBef>
                        <a:spcAft>
                          <a:spcPts val="600"/>
                        </a:spcAft>
                        <a:buFont typeface="Arial"/>
                        <a:buChar char="•"/>
                      </a:pPr>
                      <a:r>
                        <a:rPr lang="en-US" sz="1600" dirty="0" smtClean="0">
                          <a:solidFill>
                            <a:schemeClr val="tx1"/>
                          </a:solidFill>
                          <a:effectLst/>
                        </a:rPr>
                        <a:t>Spawning </a:t>
                      </a:r>
                      <a:r>
                        <a:rPr lang="en-US" sz="1600" dirty="0">
                          <a:solidFill>
                            <a:schemeClr val="tx1"/>
                          </a:solidFill>
                          <a:effectLst/>
                        </a:rPr>
                        <a:t>and rearing in limited locations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nSpc>
                          <a:spcPct val="90000"/>
                        </a:lnSpc>
                        <a:spcBef>
                          <a:spcPts val="0"/>
                        </a:spcBef>
                        <a:spcAft>
                          <a:spcPts val="600"/>
                        </a:spcAft>
                        <a:buFont typeface="Arial"/>
                        <a:buChar char="•"/>
                      </a:pPr>
                      <a:r>
                        <a:rPr lang="en-US" sz="1600" b="1" dirty="0" smtClean="0">
                          <a:solidFill>
                            <a:schemeClr val="tx1"/>
                          </a:solidFill>
                          <a:effectLst/>
                        </a:rPr>
                        <a:t>Gravel mining</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Channelization/incision</a:t>
                      </a:r>
                      <a:endParaRPr lang="en-US" sz="1600" b="1" dirty="0">
                        <a:solidFill>
                          <a:schemeClr val="tx1"/>
                        </a:solidFill>
                        <a:effectLst/>
                      </a:endParaRPr>
                    </a:p>
                    <a:p>
                      <a:pPr marL="285750" marR="0" indent="-285750">
                        <a:lnSpc>
                          <a:spcPct val="90000"/>
                        </a:lnSpc>
                        <a:spcBef>
                          <a:spcPts val="0"/>
                        </a:spcBef>
                        <a:spcAft>
                          <a:spcPts val="600"/>
                        </a:spcAft>
                        <a:buFont typeface="Arial"/>
                        <a:buChar char="•"/>
                      </a:pPr>
                      <a:r>
                        <a:rPr lang="en-US" sz="1600" b="1" dirty="0" smtClean="0">
                          <a:solidFill>
                            <a:schemeClr val="tx1"/>
                          </a:solidFill>
                          <a:effectLst/>
                        </a:rPr>
                        <a:t>Flood </a:t>
                      </a:r>
                      <a:r>
                        <a:rPr lang="en-US" sz="1600" b="1" dirty="0">
                          <a:solidFill>
                            <a:schemeClr val="tx1"/>
                          </a:solidFill>
                          <a:effectLst/>
                        </a:rPr>
                        <a:t>plain </a:t>
                      </a:r>
                      <a:r>
                        <a:rPr lang="en-US" sz="1600" b="1" dirty="0" smtClean="0">
                          <a:solidFill>
                            <a:schemeClr val="tx1"/>
                          </a:solidFill>
                          <a:effectLst/>
                        </a:rPr>
                        <a:t>development</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On</a:t>
                      </a:r>
                      <a:r>
                        <a:rPr lang="en-US" sz="1600" b="1" dirty="0">
                          <a:solidFill>
                            <a:schemeClr val="tx1"/>
                          </a:solidFill>
                          <a:effectLst/>
                        </a:rPr>
                        <a:t>-stream </a:t>
                      </a:r>
                      <a:r>
                        <a:rPr lang="en-US" sz="1600" b="1" dirty="0" smtClean="0">
                          <a:solidFill>
                            <a:schemeClr val="tx1"/>
                          </a:solidFill>
                          <a:effectLst/>
                        </a:rPr>
                        <a:t>reservoirs</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Direct </a:t>
                      </a:r>
                      <a:r>
                        <a:rPr lang="en-US" sz="1600" b="1" dirty="0">
                          <a:solidFill>
                            <a:schemeClr val="tx1"/>
                          </a:solidFill>
                          <a:effectLst/>
                        </a:rPr>
                        <a:t>diversion into off-stream </a:t>
                      </a:r>
                      <a:r>
                        <a:rPr lang="en-US" sz="1600" b="1" dirty="0" smtClean="0">
                          <a:solidFill>
                            <a:schemeClr val="tx1"/>
                          </a:solidFill>
                          <a:effectLst/>
                        </a:rPr>
                        <a:t>reservoirs</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Wells</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nSpc>
                          <a:spcPct val="90000"/>
                        </a:lnSpc>
                        <a:spcBef>
                          <a:spcPts val="0"/>
                        </a:spcBef>
                        <a:spcAft>
                          <a:spcPts val="600"/>
                        </a:spcAft>
                        <a:buFont typeface="Arial"/>
                        <a:buChar char="•"/>
                      </a:pPr>
                      <a:r>
                        <a:rPr lang="en-US" sz="1600" b="1" dirty="0" smtClean="0">
                          <a:solidFill>
                            <a:schemeClr val="tx1"/>
                          </a:solidFill>
                          <a:effectLst/>
                        </a:rPr>
                        <a:t>Evaluate </a:t>
                      </a:r>
                      <a:r>
                        <a:rPr lang="en-US" sz="1600" b="1" dirty="0">
                          <a:solidFill>
                            <a:schemeClr val="tx1"/>
                          </a:solidFill>
                          <a:effectLst/>
                        </a:rPr>
                        <a:t>effects of </a:t>
                      </a:r>
                      <a:r>
                        <a:rPr lang="en-US" sz="1600" b="1" dirty="0" smtClean="0">
                          <a:solidFill>
                            <a:schemeClr val="tx1"/>
                          </a:solidFill>
                          <a:effectLst/>
                        </a:rPr>
                        <a:t>developments using </a:t>
                      </a:r>
                      <a:r>
                        <a:rPr lang="en-US" sz="1600" b="1" dirty="0">
                          <a:solidFill>
                            <a:schemeClr val="tx1"/>
                          </a:solidFill>
                          <a:effectLst/>
                        </a:rPr>
                        <a:t>numerical </a:t>
                      </a:r>
                      <a:r>
                        <a:rPr lang="en-US" sz="1600" b="1" dirty="0" smtClean="0">
                          <a:solidFill>
                            <a:schemeClr val="tx1"/>
                          </a:solidFill>
                          <a:effectLst/>
                        </a:rPr>
                        <a:t>model </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Revegetate riparian corridor</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Remove migration barriers.  </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Large wood</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Bank setbacks</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Grade control</a:t>
                      </a:r>
                      <a:endParaRPr lang="en-US" sz="16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600"/>
                        </a:spcAft>
                      </a:pPr>
                      <a:endPar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600"/>
                        </a:spcAft>
                      </a:pPr>
                      <a:endParaRPr lang="en-US" sz="1600" b="1" dirty="0">
                        <a:solidFill>
                          <a:schemeClr val="tx1"/>
                        </a:solidFill>
                        <a:effectLst/>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41505089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074839" y="0"/>
            <a:ext cx="5090325" cy="2765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00013" y="0"/>
            <a:ext cx="2300287" cy="830997"/>
          </a:xfrm>
          <a:prstGeom prst="rect">
            <a:avLst/>
          </a:prstGeom>
          <a:noFill/>
        </p:spPr>
        <p:txBody>
          <a:bodyPr wrap="square" rtlCol="0">
            <a:spAutoFit/>
          </a:bodyPr>
          <a:lstStyle/>
          <a:p>
            <a:r>
              <a:rPr lang="en-US" sz="2400" b="1" dirty="0" smtClean="0"/>
              <a:t>Regulated Continuous flow</a:t>
            </a:r>
            <a:endParaRPr lang="en-US" sz="2400" b="1" dirty="0"/>
          </a:p>
        </p:txBody>
      </p:sp>
      <p:graphicFrame>
        <p:nvGraphicFramePr>
          <p:cNvPr id="12" name="Table 11"/>
          <p:cNvGraphicFramePr>
            <a:graphicFrameLocks noGrp="1"/>
          </p:cNvGraphicFramePr>
          <p:nvPr>
            <p:extLst/>
          </p:nvPr>
        </p:nvGraphicFramePr>
        <p:xfrm>
          <a:off x="0" y="2697190"/>
          <a:ext cx="9144001" cy="4183304"/>
        </p:xfrm>
        <a:graphic>
          <a:graphicData uri="http://schemas.openxmlformats.org/drawingml/2006/table">
            <a:tbl>
              <a:tblPr firstRow="1" firstCol="1" bandRow="1">
                <a:tableStyleId>{5C22544A-7EE6-4342-B048-85BDC9FD1C3A}</a:tableStyleId>
              </a:tblPr>
              <a:tblGrid>
                <a:gridCol w="2193697"/>
                <a:gridCol w="2083664"/>
                <a:gridCol w="4866640"/>
              </a:tblGrid>
              <a:tr h="415126">
                <a:tc>
                  <a:txBody>
                    <a:bodyPr/>
                    <a:lstStyle/>
                    <a:p>
                      <a:pPr marL="0" marR="0">
                        <a:lnSpc>
                          <a:spcPct val="115000"/>
                        </a:lnSpc>
                        <a:spcBef>
                          <a:spcPts val="0"/>
                        </a:spcBef>
                        <a:spcAft>
                          <a:spcPts val="0"/>
                        </a:spcAft>
                      </a:pPr>
                      <a:r>
                        <a:rPr lang="en-US" sz="1800" dirty="0">
                          <a:solidFill>
                            <a:schemeClr val="tx1"/>
                          </a:solidFill>
                          <a:effectLst/>
                        </a:rPr>
                        <a:t>Salmonid use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15000"/>
                        </a:lnSpc>
                        <a:spcBef>
                          <a:spcPts val="0"/>
                        </a:spcBef>
                        <a:spcAft>
                          <a:spcPts val="0"/>
                        </a:spcAft>
                      </a:pPr>
                      <a:r>
                        <a:rPr lang="en-US" sz="1800" dirty="0" smtClean="0">
                          <a:solidFill>
                            <a:schemeClr val="tx1"/>
                          </a:solidFill>
                          <a:effectLst/>
                        </a:rPr>
                        <a:t>Developments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15000"/>
                        </a:lnSpc>
                        <a:spcBef>
                          <a:spcPts val="0"/>
                        </a:spcBef>
                        <a:spcAft>
                          <a:spcPts val="0"/>
                        </a:spcAft>
                      </a:pPr>
                      <a:r>
                        <a:rPr lang="en-US" sz="1800" dirty="0">
                          <a:solidFill>
                            <a:schemeClr val="tx1"/>
                          </a:solidFill>
                          <a:effectLst/>
                        </a:rPr>
                        <a:t>Restoration </a:t>
                      </a:r>
                      <a:r>
                        <a:rPr lang="en-US" sz="1800" dirty="0" smtClean="0">
                          <a:solidFill>
                            <a:schemeClr val="tx1"/>
                          </a:solidFill>
                          <a:effectLst/>
                        </a:rPr>
                        <a:t>recommendations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1911239">
                <a:tc rowSpan="2">
                  <a:txBody>
                    <a:bodyPr/>
                    <a:lstStyle/>
                    <a:p>
                      <a:pPr marL="285750" marR="0" indent="-285750">
                        <a:lnSpc>
                          <a:spcPct val="90000"/>
                        </a:lnSpc>
                        <a:spcBef>
                          <a:spcPts val="0"/>
                        </a:spcBef>
                        <a:spcAft>
                          <a:spcPts val="600"/>
                        </a:spcAft>
                        <a:buFont typeface="Arial"/>
                        <a:buChar char="•"/>
                      </a:pPr>
                      <a:r>
                        <a:rPr lang="en-US" sz="1800" dirty="0">
                          <a:solidFill>
                            <a:schemeClr val="tx1"/>
                          </a:solidFill>
                          <a:effectLst/>
                        </a:rPr>
                        <a:t>Adult and smolt </a:t>
                      </a:r>
                      <a:r>
                        <a:rPr lang="en-US" sz="1800" dirty="0" smtClean="0">
                          <a:solidFill>
                            <a:schemeClr val="tx1"/>
                          </a:solidFill>
                          <a:effectLst/>
                        </a:rPr>
                        <a:t>migration</a:t>
                      </a:r>
                    </a:p>
                    <a:p>
                      <a:pPr marL="285750" marR="0" indent="-285750">
                        <a:lnSpc>
                          <a:spcPct val="90000"/>
                        </a:lnSpc>
                        <a:spcBef>
                          <a:spcPts val="0"/>
                        </a:spcBef>
                        <a:spcAft>
                          <a:spcPts val="600"/>
                        </a:spcAft>
                        <a:buFont typeface="Arial"/>
                        <a:buChar char="•"/>
                      </a:pPr>
                      <a:r>
                        <a:rPr lang="en-US" sz="1800" dirty="0" smtClean="0">
                          <a:solidFill>
                            <a:schemeClr val="tx1"/>
                          </a:solidFill>
                          <a:effectLst/>
                        </a:rPr>
                        <a:t>Spawning </a:t>
                      </a:r>
                      <a:r>
                        <a:rPr lang="en-US" sz="1800" dirty="0">
                          <a:solidFill>
                            <a:schemeClr val="tx1"/>
                          </a:solidFill>
                          <a:effectLst/>
                        </a:rPr>
                        <a:t>and rearing in limited locations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285750" marR="0" indent="-285750">
                        <a:lnSpc>
                          <a:spcPct val="90000"/>
                        </a:lnSpc>
                        <a:spcBef>
                          <a:spcPts val="0"/>
                        </a:spcBef>
                        <a:spcAft>
                          <a:spcPts val="600"/>
                        </a:spcAft>
                        <a:buFont typeface="Arial"/>
                        <a:buChar char="•"/>
                      </a:pPr>
                      <a:r>
                        <a:rPr lang="en-US" sz="1800" b="1" dirty="0" smtClean="0">
                          <a:solidFill>
                            <a:schemeClr val="tx1"/>
                          </a:solidFill>
                          <a:effectLst/>
                        </a:rPr>
                        <a:t>Large reservoirs</a:t>
                      </a:r>
                    </a:p>
                    <a:p>
                      <a:pPr marL="285750" marR="0" indent="-285750">
                        <a:lnSpc>
                          <a:spcPct val="90000"/>
                        </a:lnSpc>
                        <a:spcBef>
                          <a:spcPts val="0"/>
                        </a:spcBef>
                        <a:spcAft>
                          <a:spcPts val="600"/>
                        </a:spcAft>
                        <a:buFont typeface="Arial"/>
                        <a:buChar char="•"/>
                      </a:pPr>
                      <a:r>
                        <a:rPr lang="en-US" sz="1800" b="1" dirty="0" smtClean="0">
                          <a:solidFill>
                            <a:schemeClr val="tx1"/>
                          </a:solidFill>
                          <a:effectLst/>
                        </a:rPr>
                        <a:t>Gravel mining</a:t>
                      </a:r>
                    </a:p>
                    <a:p>
                      <a:pPr marL="285750" marR="0" indent="-285750">
                        <a:lnSpc>
                          <a:spcPct val="90000"/>
                        </a:lnSpc>
                        <a:spcBef>
                          <a:spcPts val="0"/>
                        </a:spcBef>
                        <a:spcAft>
                          <a:spcPts val="600"/>
                        </a:spcAft>
                        <a:buFont typeface="Arial"/>
                        <a:buChar char="•"/>
                      </a:pPr>
                      <a:r>
                        <a:rPr lang="en-US" sz="1800" b="1" dirty="0" smtClean="0">
                          <a:solidFill>
                            <a:schemeClr val="tx1"/>
                          </a:solidFill>
                          <a:effectLst/>
                        </a:rPr>
                        <a:t>Channelization</a:t>
                      </a:r>
                    </a:p>
                    <a:p>
                      <a:pPr marL="285750" marR="0" indent="-285750">
                        <a:lnSpc>
                          <a:spcPct val="90000"/>
                        </a:lnSpc>
                        <a:spcBef>
                          <a:spcPts val="0"/>
                        </a:spcBef>
                        <a:spcAft>
                          <a:spcPts val="600"/>
                        </a:spcAft>
                        <a:buFont typeface="Arial"/>
                        <a:buChar char="•"/>
                      </a:pPr>
                      <a:r>
                        <a:rPr lang="en-US" sz="1800" b="1" dirty="0" smtClean="0">
                          <a:solidFill>
                            <a:schemeClr val="tx1"/>
                          </a:solidFill>
                          <a:effectLst/>
                        </a:rPr>
                        <a:t>Floodplain development</a:t>
                      </a:r>
                    </a:p>
                    <a:p>
                      <a:pPr marL="285750" marR="0" indent="-285750">
                        <a:lnSpc>
                          <a:spcPct val="90000"/>
                        </a:lnSpc>
                        <a:spcBef>
                          <a:spcPts val="0"/>
                        </a:spcBef>
                        <a:spcAft>
                          <a:spcPts val="600"/>
                        </a:spcAft>
                        <a:buFont typeface="Arial"/>
                        <a:buChar char="•"/>
                      </a:pPr>
                      <a:r>
                        <a:rPr lang="en-US" sz="1800" b="1" dirty="0" smtClean="0">
                          <a:solidFill>
                            <a:schemeClr val="tx1"/>
                          </a:solidFill>
                          <a:effectLst/>
                        </a:rPr>
                        <a:t>Wells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90000"/>
                        </a:lnSpc>
                        <a:spcBef>
                          <a:spcPts val="0"/>
                        </a:spcBef>
                        <a:spcAft>
                          <a:spcPts val="600"/>
                        </a:spcAft>
                      </a:pPr>
                      <a:r>
                        <a:rPr lang="en-US" sz="1600" b="1" i="1" u="sng" dirty="0" smtClean="0">
                          <a:solidFill>
                            <a:schemeClr val="tx1"/>
                          </a:solidFill>
                          <a:effectLst/>
                        </a:rPr>
                        <a:t>Just below Coyote Dam and the Narrows</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Manage</a:t>
                      </a:r>
                      <a:r>
                        <a:rPr lang="en-US" sz="1600" b="1" baseline="0" dirty="0" smtClean="0">
                          <a:solidFill>
                            <a:schemeClr val="tx1"/>
                          </a:solidFill>
                          <a:effectLst/>
                        </a:rPr>
                        <a:t> for salmonids</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Use model to evaluate </a:t>
                      </a:r>
                      <a:r>
                        <a:rPr lang="en-US" sz="1600" b="1" dirty="0">
                          <a:solidFill>
                            <a:schemeClr val="tx1"/>
                          </a:solidFill>
                          <a:effectLst/>
                        </a:rPr>
                        <a:t>surface and groundwater </a:t>
                      </a:r>
                      <a:r>
                        <a:rPr lang="en-US" sz="1600" b="1" dirty="0" smtClean="0">
                          <a:solidFill>
                            <a:schemeClr val="tx1"/>
                          </a:solidFill>
                          <a:effectLst/>
                        </a:rPr>
                        <a:t>interactions</a:t>
                      </a:r>
                    </a:p>
                    <a:p>
                      <a:pPr marL="0" marR="0" indent="0">
                        <a:lnSpc>
                          <a:spcPct val="90000"/>
                        </a:lnSpc>
                        <a:spcBef>
                          <a:spcPts val="0"/>
                        </a:spcBef>
                        <a:spcAft>
                          <a:spcPts val="0"/>
                        </a:spcAft>
                        <a:buFont typeface="Arial"/>
                        <a:buNone/>
                      </a:pPr>
                      <a:r>
                        <a:rPr lang="en-US" sz="1600" b="1" i="1" u="sng" dirty="0" smtClean="0">
                          <a:solidFill>
                            <a:schemeClr val="tx1"/>
                          </a:solidFill>
                          <a:effectLst/>
                        </a:rPr>
                        <a:t>Just below Coyote Dam</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Widen </a:t>
                      </a:r>
                      <a:r>
                        <a:rPr lang="en-US" sz="1600" b="1" dirty="0">
                          <a:solidFill>
                            <a:schemeClr val="tx1"/>
                          </a:solidFill>
                          <a:effectLst/>
                        </a:rPr>
                        <a:t>river channel and </a:t>
                      </a:r>
                      <a:r>
                        <a:rPr lang="en-US" sz="1600" b="1" dirty="0" smtClean="0">
                          <a:solidFill>
                            <a:schemeClr val="tx1"/>
                          </a:solidFill>
                          <a:effectLst/>
                        </a:rPr>
                        <a:t>complex</a:t>
                      </a:r>
                      <a:r>
                        <a:rPr lang="en-US" sz="1600" b="1" baseline="0" dirty="0" smtClean="0">
                          <a:solidFill>
                            <a:schemeClr val="tx1"/>
                          </a:solidFill>
                          <a:effectLst/>
                        </a:rPr>
                        <a:t> </a:t>
                      </a:r>
                      <a:r>
                        <a:rPr lang="en-US" sz="1600" b="1" dirty="0" smtClean="0">
                          <a:solidFill>
                            <a:schemeClr val="tx1"/>
                          </a:solidFill>
                          <a:effectLst/>
                        </a:rPr>
                        <a:t>riparian </a:t>
                      </a:r>
                      <a:r>
                        <a:rPr lang="en-US" sz="1600" b="1" dirty="0">
                          <a:solidFill>
                            <a:schemeClr val="tx1"/>
                          </a:solidFill>
                          <a:effectLst/>
                        </a:rPr>
                        <a:t>corridor through work with willing </a:t>
                      </a:r>
                      <a:r>
                        <a:rPr lang="en-US" sz="1600" b="1" dirty="0" smtClean="0">
                          <a:solidFill>
                            <a:schemeClr val="tx1"/>
                          </a:solidFill>
                          <a:effectLst/>
                        </a:rPr>
                        <a:t>landowners</a:t>
                      </a:r>
                    </a:p>
                    <a:p>
                      <a:pPr marL="285750" marR="0" indent="-285750">
                        <a:lnSpc>
                          <a:spcPct val="90000"/>
                        </a:lnSpc>
                        <a:spcBef>
                          <a:spcPts val="0"/>
                        </a:spcBef>
                        <a:spcAft>
                          <a:spcPts val="600"/>
                        </a:spcAft>
                        <a:buFont typeface="Arial"/>
                        <a:buChar char="•"/>
                      </a:pPr>
                      <a:r>
                        <a:rPr lang="en-US" sz="1600" b="1" dirty="0" smtClean="0">
                          <a:solidFill>
                            <a:schemeClr val="tx1"/>
                          </a:solidFill>
                          <a:effectLst/>
                        </a:rPr>
                        <a:t>Gravel augmentation</a:t>
                      </a: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707730">
                <a:tc vMerge="1">
                  <a:txBody>
                    <a:bodyPr/>
                    <a:lstStyle/>
                    <a:p>
                      <a:endParaRPr lang="en-US"/>
                    </a:p>
                  </a:txBody>
                  <a:tcPr/>
                </a:tc>
                <a:tc vMerge="1">
                  <a:txBody>
                    <a:bodyPr/>
                    <a:lstStyle/>
                    <a:p>
                      <a:endParaRPr lang="en-US"/>
                    </a:p>
                  </a:txBody>
                  <a:tcPr/>
                </a:tc>
                <a:tc>
                  <a:txBody>
                    <a:bodyPr/>
                    <a:lstStyle/>
                    <a:p>
                      <a:pPr marL="0" marR="0">
                        <a:lnSpc>
                          <a:spcPct val="90000"/>
                        </a:lnSpc>
                        <a:spcBef>
                          <a:spcPts val="0"/>
                        </a:spcBef>
                        <a:spcAft>
                          <a:spcPts val="0"/>
                        </a:spcAft>
                      </a:pPr>
                      <a:r>
                        <a:rPr lang="en-US" sz="1600" b="1" i="1" u="sng" dirty="0" smtClean="0">
                          <a:solidFill>
                            <a:schemeClr val="tx1"/>
                          </a:solidFill>
                          <a:effectLst/>
                        </a:rPr>
                        <a:t>Remaining reaches of the Russian River </a:t>
                      </a:r>
                    </a:p>
                    <a:p>
                      <a:pPr marL="285750" marR="0" indent="-285750" algn="l" defTabSz="914400" rtl="0" eaLnBrk="1" fontAlgn="auto" latinLnBrk="0" hangingPunct="1">
                        <a:lnSpc>
                          <a:spcPct val="120000"/>
                        </a:lnSpc>
                        <a:spcBef>
                          <a:spcPts val="0"/>
                        </a:spcBef>
                        <a:spcAft>
                          <a:spcPts val="0"/>
                        </a:spcAft>
                        <a:buClrTx/>
                        <a:buSzTx/>
                        <a:buFont typeface="Arial"/>
                        <a:buChar char="•"/>
                        <a:tabLst/>
                        <a:defRPr/>
                      </a:pPr>
                      <a:r>
                        <a:rPr lang="en-US" sz="1600" b="1" dirty="0" smtClean="0">
                          <a:solidFill>
                            <a:schemeClr val="tx1"/>
                          </a:solidFill>
                          <a:effectLst/>
                        </a:rPr>
                        <a:t>Winter and spring spawning and rearing for Chinook</a:t>
                      </a:r>
                    </a:p>
                    <a:p>
                      <a:pPr marL="285750" marR="0" indent="-285750" algn="l" defTabSz="914400" rtl="0" eaLnBrk="1" fontAlgn="auto" latinLnBrk="0" hangingPunct="1">
                        <a:lnSpc>
                          <a:spcPct val="120000"/>
                        </a:lnSpc>
                        <a:spcBef>
                          <a:spcPts val="0"/>
                        </a:spcBef>
                        <a:spcAft>
                          <a:spcPts val="0"/>
                        </a:spcAft>
                        <a:buClrTx/>
                        <a:buSzTx/>
                        <a:buFont typeface="Arial"/>
                        <a:buChar char="•"/>
                        <a:tabLst/>
                        <a:defRPr/>
                      </a:pPr>
                      <a:r>
                        <a:rPr lang="en-US" sz="1600" b="1"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Native warmwater species</a:t>
                      </a:r>
                    </a:p>
                    <a:p>
                      <a:pPr marL="285750" marR="0" indent="-285750">
                        <a:lnSpc>
                          <a:spcPct val="120000"/>
                        </a:lnSpc>
                        <a:spcBef>
                          <a:spcPts val="0"/>
                        </a:spcBef>
                        <a:spcAft>
                          <a:spcPts val="0"/>
                        </a:spcAft>
                        <a:buFont typeface="Arial"/>
                        <a:buChar char="•"/>
                      </a:pPr>
                      <a:r>
                        <a:rPr lang="en-US" sz="1600" b="1" dirty="0" smtClean="0">
                          <a:solidFill>
                            <a:schemeClr val="tx1"/>
                          </a:solidFill>
                          <a:effectLst/>
                        </a:rPr>
                        <a:t>Minimize gravel mining in river channel</a:t>
                      </a:r>
                    </a:p>
                    <a:p>
                      <a:pPr marL="285750" marR="0" indent="-285750">
                        <a:lnSpc>
                          <a:spcPct val="120000"/>
                        </a:lnSpc>
                        <a:spcBef>
                          <a:spcPts val="0"/>
                        </a:spcBef>
                        <a:spcAft>
                          <a:spcPts val="0"/>
                        </a:spcAft>
                        <a:buFont typeface="Arial"/>
                        <a:buChar char="•"/>
                      </a:pPr>
                      <a:r>
                        <a:rPr lang="en-US" sz="16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Improve riparian</a:t>
                      </a:r>
                      <a:r>
                        <a:rPr lang="en-US" sz="1600" b="1"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aquatic habitats</a:t>
                      </a:r>
                    </a:p>
                    <a:p>
                      <a:pPr marL="285750" marR="0" indent="-285750" algn="l" defTabSz="914400" rtl="0" eaLnBrk="1" fontAlgn="auto" latinLnBrk="0" hangingPunct="1">
                        <a:lnSpc>
                          <a:spcPct val="120000"/>
                        </a:lnSpc>
                        <a:spcBef>
                          <a:spcPts val="0"/>
                        </a:spcBef>
                        <a:spcAft>
                          <a:spcPts val="0"/>
                        </a:spcAft>
                        <a:buClrTx/>
                        <a:buSzTx/>
                        <a:buFont typeface="Arial"/>
                        <a:buChar char="•"/>
                        <a:tabLst/>
                        <a:defRPr/>
                      </a:pP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40" marR="584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bl>
          </a:graphicData>
        </a:graphic>
      </p:graphicFrame>
      <p:pic>
        <p:nvPicPr>
          <p:cNvPr id="5" name="Picture 4"/>
          <p:cNvPicPr/>
          <p:nvPr/>
        </p:nvPicPr>
        <p:blipFill rotWithShape="1">
          <a:blip r:embed="rId3" cstate="screen">
            <a:extLst>
              <a:ext uri="{28A0092B-C50C-407E-A947-70E740481C1C}">
                <a14:useLocalDpi xmlns:a14="http://schemas.microsoft.com/office/drawing/2010/main"/>
              </a:ext>
            </a:extLst>
          </a:blip>
          <a:srcRect/>
          <a:stretch/>
        </p:blipFill>
        <p:spPr bwMode="auto">
          <a:xfrm>
            <a:off x="1001889" y="790224"/>
            <a:ext cx="2130778" cy="15663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3494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4-2-4.jpg"/>
          <p:cNvPicPr/>
          <p:nvPr/>
        </p:nvPicPr>
        <p:blipFill>
          <a:blip r:embed="rId2" cstate="print"/>
          <a:srcRect l="4435" t="7752" r="4943"/>
          <a:stretch>
            <a:fillRect/>
          </a:stretch>
        </p:blipFill>
        <p:spPr>
          <a:xfrm>
            <a:off x="571500" y="1"/>
            <a:ext cx="8358188" cy="6013132"/>
          </a:xfrm>
          <a:prstGeom prst="rect">
            <a:avLst/>
          </a:prstGeom>
        </p:spPr>
      </p:pic>
      <p:sp>
        <p:nvSpPr>
          <p:cNvPr id="3" name="TextBox 2"/>
          <p:cNvSpPr txBox="1"/>
          <p:nvPr/>
        </p:nvSpPr>
        <p:spPr>
          <a:xfrm>
            <a:off x="4729163" y="5786438"/>
            <a:ext cx="3614737" cy="3693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1" y="6196490"/>
            <a:ext cx="9143999" cy="400110"/>
          </a:xfrm>
          <a:prstGeom prst="rect">
            <a:avLst/>
          </a:prstGeom>
          <a:noFill/>
        </p:spPr>
        <p:txBody>
          <a:bodyPr wrap="square" rtlCol="0">
            <a:spAutoFit/>
          </a:bodyPr>
          <a:lstStyle/>
          <a:p>
            <a:r>
              <a:rPr lang="en-US" sz="2000" b="1" dirty="0" smtClean="0"/>
              <a:t>Stream flow gaging data for Bedrock Channels shows year round flows in most years</a:t>
            </a:r>
            <a:endParaRPr lang="en-US" sz="2000" b="1" dirty="0"/>
          </a:p>
        </p:txBody>
      </p:sp>
      <p:sp>
        <p:nvSpPr>
          <p:cNvPr id="4" name="TextBox 3"/>
          <p:cNvSpPr txBox="1"/>
          <p:nvPr/>
        </p:nvSpPr>
        <p:spPr>
          <a:xfrm>
            <a:off x="1" y="471488"/>
            <a:ext cx="800100" cy="246221"/>
          </a:xfrm>
          <a:prstGeom prst="rect">
            <a:avLst/>
          </a:prstGeom>
          <a:solidFill>
            <a:schemeClr val="bg1"/>
          </a:solidFill>
        </p:spPr>
        <p:txBody>
          <a:bodyPr wrap="square" rtlCol="0">
            <a:spAutoFit/>
          </a:bodyPr>
          <a:lstStyle/>
          <a:p>
            <a:r>
              <a:rPr lang="en-US" sz="1000" dirty="0" smtClean="0"/>
              <a:t>Big Sulphur</a:t>
            </a:r>
            <a:endParaRPr lang="en-US" sz="1000" dirty="0"/>
          </a:p>
        </p:txBody>
      </p:sp>
      <p:sp>
        <p:nvSpPr>
          <p:cNvPr id="6" name="TextBox 5"/>
          <p:cNvSpPr txBox="1"/>
          <p:nvPr/>
        </p:nvSpPr>
        <p:spPr>
          <a:xfrm>
            <a:off x="4750594" y="457200"/>
            <a:ext cx="578644" cy="400110"/>
          </a:xfrm>
          <a:prstGeom prst="rect">
            <a:avLst/>
          </a:prstGeom>
          <a:solidFill>
            <a:schemeClr val="bg1"/>
          </a:solidFill>
        </p:spPr>
        <p:txBody>
          <a:bodyPr wrap="square" rtlCol="0">
            <a:spAutoFit/>
          </a:bodyPr>
          <a:lstStyle/>
          <a:p>
            <a:r>
              <a:rPr lang="en-US" sz="1000" dirty="0" smtClean="0"/>
              <a:t>Gill Creek</a:t>
            </a:r>
            <a:endParaRPr lang="en-US" sz="1000" dirty="0"/>
          </a:p>
        </p:txBody>
      </p:sp>
      <p:sp>
        <p:nvSpPr>
          <p:cNvPr id="7" name="TextBox 6"/>
          <p:cNvSpPr txBox="1"/>
          <p:nvPr/>
        </p:nvSpPr>
        <p:spPr>
          <a:xfrm>
            <a:off x="4729163" y="825878"/>
            <a:ext cx="750094" cy="400110"/>
          </a:xfrm>
          <a:prstGeom prst="rect">
            <a:avLst/>
          </a:prstGeom>
          <a:solidFill>
            <a:schemeClr val="bg1"/>
          </a:solidFill>
        </p:spPr>
        <p:txBody>
          <a:bodyPr wrap="square" rtlCol="0">
            <a:spAutoFit/>
          </a:bodyPr>
          <a:lstStyle/>
          <a:p>
            <a:r>
              <a:rPr lang="en-US" sz="1000" dirty="0" smtClean="0"/>
              <a:t>Mark West</a:t>
            </a:r>
          </a:p>
          <a:p>
            <a:endParaRPr lang="en-US" sz="1000" dirty="0"/>
          </a:p>
        </p:txBody>
      </p:sp>
      <p:sp>
        <p:nvSpPr>
          <p:cNvPr id="9" name="TextBox 8"/>
          <p:cNvSpPr txBox="1"/>
          <p:nvPr/>
        </p:nvSpPr>
        <p:spPr>
          <a:xfrm>
            <a:off x="4750594" y="1157288"/>
            <a:ext cx="578644" cy="400110"/>
          </a:xfrm>
          <a:prstGeom prst="rect">
            <a:avLst/>
          </a:prstGeom>
          <a:solidFill>
            <a:schemeClr val="bg1"/>
          </a:solidFill>
        </p:spPr>
        <p:txBody>
          <a:bodyPr wrap="square" rtlCol="0">
            <a:spAutoFit/>
          </a:bodyPr>
          <a:lstStyle/>
          <a:p>
            <a:r>
              <a:rPr lang="en-US" sz="1000" dirty="0" smtClean="0"/>
              <a:t>Sausal Creek</a:t>
            </a:r>
            <a:endParaRPr lang="en-US" sz="1000" dirty="0"/>
          </a:p>
        </p:txBody>
      </p:sp>
      <p:sp>
        <p:nvSpPr>
          <p:cNvPr id="10" name="TextBox 9"/>
          <p:cNvSpPr txBox="1"/>
          <p:nvPr/>
        </p:nvSpPr>
        <p:spPr>
          <a:xfrm>
            <a:off x="4750594" y="1557398"/>
            <a:ext cx="578644" cy="400110"/>
          </a:xfrm>
          <a:prstGeom prst="rect">
            <a:avLst/>
          </a:prstGeom>
          <a:solidFill>
            <a:schemeClr val="bg1"/>
          </a:solidFill>
        </p:spPr>
        <p:txBody>
          <a:bodyPr wrap="square" rtlCol="0">
            <a:spAutoFit/>
          </a:bodyPr>
          <a:lstStyle/>
          <a:p>
            <a:r>
              <a:rPr lang="en-US" sz="1000" dirty="0" smtClean="0"/>
              <a:t>Warm Springs</a:t>
            </a:r>
            <a:endParaRPr lang="en-US" sz="1000" dirty="0"/>
          </a:p>
        </p:txBody>
      </p:sp>
    </p:spTree>
    <p:extLst>
      <p:ext uri="{BB962C8B-B14F-4D97-AF65-F5344CB8AC3E}">
        <p14:creationId xmlns:p14="http://schemas.microsoft.com/office/powerpoint/2010/main" val="3325366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P_FishBearingStreams_KnightsValley.jpg"/>
          <p:cNvPicPr/>
          <p:nvPr/>
        </p:nvPicPr>
        <p:blipFill>
          <a:blip r:embed="rId2" cstate="print"/>
          <a:stretch>
            <a:fillRect/>
          </a:stretch>
        </p:blipFill>
        <p:spPr>
          <a:xfrm>
            <a:off x="0" y="0"/>
            <a:ext cx="5632450" cy="6887845"/>
          </a:xfrm>
          <a:prstGeom prst="rect">
            <a:avLst/>
          </a:prstGeom>
        </p:spPr>
      </p:pic>
      <p:sp>
        <p:nvSpPr>
          <p:cNvPr id="3" name="TextBox 2"/>
          <p:cNvSpPr txBox="1"/>
          <p:nvPr/>
        </p:nvSpPr>
        <p:spPr>
          <a:xfrm>
            <a:off x="5786437" y="157163"/>
            <a:ext cx="3171825" cy="1569660"/>
          </a:xfrm>
          <a:prstGeom prst="rect">
            <a:avLst/>
          </a:prstGeom>
          <a:noFill/>
        </p:spPr>
        <p:txBody>
          <a:bodyPr wrap="square" rtlCol="0">
            <a:spAutoFit/>
          </a:bodyPr>
          <a:lstStyle/>
          <a:p>
            <a:r>
              <a:rPr lang="en-US" sz="2400" b="1" dirty="0" smtClean="0"/>
              <a:t>Channel typology for the Knights Valley subarea shows six channel types</a:t>
            </a:r>
            <a:endParaRPr lang="en-US" sz="2400" b="1" dirty="0"/>
          </a:p>
        </p:txBody>
      </p:sp>
      <p:pic>
        <p:nvPicPr>
          <p:cNvPr id="4" name="Picture 3" descr="ISRP_FIGURES45.jpg"/>
          <p:cNvPicPr>
            <a:picLocks noChangeAspect="1"/>
          </p:cNvPicPr>
          <p:nvPr/>
        </p:nvPicPr>
        <p:blipFill rotWithShape="1">
          <a:blip r:embed="rId3" cstate="print"/>
          <a:srcRect l="7264" t="9442" r="73212" b="68235"/>
          <a:stretch/>
        </p:blipFill>
        <p:spPr>
          <a:xfrm>
            <a:off x="5886450" y="3929062"/>
            <a:ext cx="2628899" cy="2800351"/>
          </a:xfrm>
          <a:prstGeom prst="rect">
            <a:avLst/>
          </a:prstGeom>
        </p:spPr>
      </p:pic>
      <p:sp>
        <p:nvSpPr>
          <p:cNvPr id="5" name="TextBox 4"/>
          <p:cNvSpPr txBox="1"/>
          <p:nvPr/>
        </p:nvSpPr>
        <p:spPr>
          <a:xfrm>
            <a:off x="4217988" y="941993"/>
            <a:ext cx="1414462" cy="646331"/>
          </a:xfrm>
          <a:prstGeom prst="rect">
            <a:avLst/>
          </a:prstGeom>
          <a:solidFill>
            <a:schemeClr val="bg1"/>
          </a:solidFill>
        </p:spPr>
        <p:txBody>
          <a:bodyPr wrap="square" rtlCol="0">
            <a:spAutoFit/>
          </a:bodyPr>
          <a:lstStyle/>
          <a:p>
            <a:r>
              <a:rPr lang="en-US" dirty="0" smtClean="0"/>
              <a:t>Watershed Boundary</a:t>
            </a:r>
            <a:endParaRPr lang="en-US" dirty="0"/>
          </a:p>
        </p:txBody>
      </p:sp>
      <p:cxnSp>
        <p:nvCxnSpPr>
          <p:cNvPr id="7" name="Straight Arrow Connector 6"/>
          <p:cNvCxnSpPr>
            <a:stCxn id="5" idx="2"/>
          </p:cNvCxnSpPr>
          <p:nvPr/>
        </p:nvCxnSpPr>
        <p:spPr>
          <a:xfrm flipH="1">
            <a:off x="4708478" y="1588324"/>
            <a:ext cx="216741" cy="4451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219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re4-2-1.jpg"/>
          <p:cNvPicPr/>
          <p:nvPr/>
        </p:nvPicPr>
        <p:blipFill>
          <a:blip r:embed="rId2" cstate="print">
            <a:extLst>
              <a:ext uri="{28A0092B-C50C-407E-A947-70E740481C1C}">
                <a14:useLocalDpi xmlns:a14="http://schemas.microsoft.com/office/drawing/2010/main" val="0"/>
              </a:ext>
            </a:extLst>
          </a:blip>
          <a:srcRect l="12117" t="12236" r="3942" b="19409"/>
          <a:stretch>
            <a:fillRect/>
          </a:stretch>
        </p:blipFill>
        <p:spPr>
          <a:xfrm>
            <a:off x="2535556" y="0"/>
            <a:ext cx="3636645" cy="2232025"/>
          </a:xfrm>
          <a:prstGeom prst="rect">
            <a:avLst/>
          </a:prstGeom>
        </p:spPr>
      </p:pic>
      <p:sp>
        <p:nvSpPr>
          <p:cNvPr id="3" name="TextBox 2"/>
          <p:cNvSpPr txBox="1"/>
          <p:nvPr/>
        </p:nvSpPr>
        <p:spPr>
          <a:xfrm>
            <a:off x="-1" y="0"/>
            <a:ext cx="2628900" cy="461665"/>
          </a:xfrm>
          <a:prstGeom prst="rect">
            <a:avLst/>
          </a:prstGeom>
          <a:noFill/>
        </p:spPr>
        <p:txBody>
          <a:bodyPr wrap="square" rtlCol="0">
            <a:spAutoFit/>
          </a:bodyPr>
          <a:lstStyle/>
          <a:p>
            <a:r>
              <a:rPr lang="en-US" sz="2400" b="1" dirty="0" smtClean="0"/>
              <a:t>Colluvial Channel</a:t>
            </a:r>
            <a:endParaRPr lang="en-US" sz="2400"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125" t="2822" r="14687" b="-2822"/>
          <a:stretch/>
        </p:blipFill>
        <p:spPr>
          <a:xfrm>
            <a:off x="1" y="2128839"/>
            <a:ext cx="6172200" cy="4729162"/>
          </a:xfrm>
          <a:prstGeom prst="rect">
            <a:avLst/>
          </a:prstGeom>
        </p:spPr>
      </p:pic>
      <p:sp>
        <p:nvSpPr>
          <p:cNvPr id="5" name="TextBox 4"/>
          <p:cNvSpPr txBox="1"/>
          <p:nvPr/>
        </p:nvSpPr>
        <p:spPr>
          <a:xfrm>
            <a:off x="6286501" y="230832"/>
            <a:ext cx="2857499" cy="655564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High slope &gt;8% headwater streams</a:t>
            </a:r>
          </a:p>
          <a:p>
            <a:pPr marL="285750" indent="-285750">
              <a:buFont typeface="Arial" panose="020B0604020202020204" pitchFamily="34" charset="0"/>
              <a:buChar char="•"/>
            </a:pPr>
            <a:r>
              <a:rPr lang="en-US" sz="2000" dirty="0" smtClean="0"/>
              <a:t>Flow through unconsolidated hillslope material or colluvium</a:t>
            </a:r>
          </a:p>
          <a:p>
            <a:pPr marL="285750" indent="-285750">
              <a:buFont typeface="Arial" panose="020B0604020202020204" pitchFamily="34" charset="0"/>
              <a:buChar char="•"/>
            </a:pPr>
            <a:r>
              <a:rPr lang="en-US" sz="2000" dirty="0" smtClean="0"/>
              <a:t>Flows are intermittent</a:t>
            </a:r>
          </a:p>
          <a:p>
            <a:pPr marL="285750" indent="-285750">
              <a:buFont typeface="Arial" panose="020B0604020202020204" pitchFamily="34" charset="0"/>
              <a:buChar char="•"/>
            </a:pPr>
            <a:r>
              <a:rPr lang="en-US" sz="2000" dirty="0" smtClean="0"/>
              <a:t>These channels make up 50-80% of drainage networks and make significant contribution to downstream flow</a:t>
            </a:r>
          </a:p>
          <a:p>
            <a:pPr marL="285750" indent="-285750">
              <a:buFont typeface="Arial" panose="020B0604020202020204" pitchFamily="34" charset="0"/>
              <a:buChar char="•"/>
            </a:pPr>
            <a:r>
              <a:rPr lang="en-US" sz="2000" dirty="0" smtClean="0"/>
              <a:t>Don’t support salmonid habitats except in a few locations but support macroinvertebrates and amphibians</a:t>
            </a:r>
          </a:p>
          <a:p>
            <a:pPr marL="285750" indent="-285750">
              <a:buFont typeface="Arial" panose="020B0604020202020204" pitchFamily="34" charset="0"/>
              <a:buChar char="•"/>
            </a:pPr>
            <a:r>
              <a:rPr lang="en-US" sz="2000" dirty="0" smtClean="0"/>
              <a:t>May have on-stream reservoirs</a:t>
            </a:r>
            <a:endParaRPr lang="en-US" sz="2000" dirty="0"/>
          </a:p>
        </p:txBody>
      </p:sp>
      <p:cxnSp>
        <p:nvCxnSpPr>
          <p:cNvPr id="7" name="Straight Arrow Connector 6"/>
          <p:cNvCxnSpPr/>
          <p:nvPr/>
        </p:nvCxnSpPr>
        <p:spPr>
          <a:xfrm flipH="1">
            <a:off x="2214563" y="2128839"/>
            <a:ext cx="1314451" cy="18002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628775" y="2128839"/>
            <a:ext cx="1403511" cy="18002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625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54305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5" name="Picture 61" descr="figure 4-2-3.jpg"/>
          <p:cNvPicPr>
            <a:picLocks noChangeAspect="1" noChangeArrowheads="1"/>
          </p:cNvPicPr>
          <p:nvPr/>
        </p:nvPicPr>
        <p:blipFill>
          <a:blip r:embed="rId2">
            <a:extLst>
              <a:ext uri="{28A0092B-C50C-407E-A947-70E740481C1C}">
                <a14:useLocalDpi xmlns:a14="http://schemas.microsoft.com/office/drawing/2010/main" val="0"/>
              </a:ext>
            </a:extLst>
          </a:blip>
          <a:srcRect l="6479" r="7623" b="15987"/>
          <a:stretch>
            <a:fillRect/>
          </a:stretch>
        </p:blipFill>
        <p:spPr bwMode="auto">
          <a:xfrm>
            <a:off x="5319711" y="228600"/>
            <a:ext cx="379095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1543050" y="3143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8" name="TextBox 7"/>
          <p:cNvSpPr txBox="1"/>
          <p:nvPr/>
        </p:nvSpPr>
        <p:spPr>
          <a:xfrm>
            <a:off x="54768" y="65603"/>
            <a:ext cx="2586038" cy="461665"/>
          </a:xfrm>
          <a:prstGeom prst="rect">
            <a:avLst/>
          </a:prstGeom>
          <a:noFill/>
        </p:spPr>
        <p:txBody>
          <a:bodyPr wrap="square" rtlCol="0">
            <a:spAutoFit/>
          </a:bodyPr>
          <a:lstStyle/>
          <a:p>
            <a:r>
              <a:rPr lang="en-US" sz="2400" b="1" dirty="0" smtClean="0"/>
              <a:t>Bedrock Channel</a:t>
            </a:r>
            <a:endParaRPr lang="en-US" sz="2400" b="1" dirty="0"/>
          </a:p>
        </p:txBody>
      </p:sp>
      <p:sp>
        <p:nvSpPr>
          <p:cNvPr id="9" name="TextBox 8"/>
          <p:cNvSpPr txBox="1"/>
          <p:nvPr/>
        </p:nvSpPr>
        <p:spPr>
          <a:xfrm>
            <a:off x="1" y="755868"/>
            <a:ext cx="4129088" cy="406265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High channel slope 1-8%</a:t>
            </a:r>
          </a:p>
          <a:p>
            <a:pPr marL="285750" indent="-285750">
              <a:buFont typeface="Arial" panose="020B0604020202020204" pitchFamily="34" charset="0"/>
              <a:buChar char="•"/>
            </a:pPr>
            <a:r>
              <a:rPr lang="en-US" sz="2000" dirty="0" smtClean="0"/>
              <a:t>Creek is confined by canyon walls</a:t>
            </a:r>
          </a:p>
          <a:p>
            <a:pPr marL="285750" indent="-285750">
              <a:buFont typeface="Arial" panose="020B0604020202020204" pitchFamily="34" charset="0"/>
              <a:buChar char="•"/>
            </a:pPr>
            <a:r>
              <a:rPr lang="en-US" sz="2000" dirty="0" smtClean="0"/>
              <a:t>No floodplains and little alluvium</a:t>
            </a:r>
          </a:p>
          <a:p>
            <a:pPr marL="285750" indent="-285750">
              <a:buFont typeface="Arial" panose="020B0604020202020204" pitchFamily="34" charset="0"/>
              <a:buChar char="•"/>
            </a:pPr>
            <a:r>
              <a:rPr lang="en-US" sz="2000" dirty="0" smtClean="0"/>
              <a:t>Year round flow</a:t>
            </a:r>
          </a:p>
          <a:p>
            <a:pPr marL="285750" indent="-285750">
              <a:buFont typeface="Arial" panose="020B0604020202020204" pitchFamily="34" charset="0"/>
              <a:buChar char="•"/>
            </a:pPr>
            <a:r>
              <a:rPr lang="en-US" sz="2000" dirty="0" smtClean="0"/>
              <a:t>Bedrock relatively impermeable, water does not infiltrate</a:t>
            </a:r>
          </a:p>
          <a:p>
            <a:pPr marL="285750" indent="-285750">
              <a:buFont typeface="Arial" panose="020B0604020202020204" pitchFamily="34" charset="0"/>
              <a:buChar char="•"/>
            </a:pPr>
            <a:r>
              <a:rPr lang="en-US" sz="2000" dirty="0" smtClean="0"/>
              <a:t>Cracks and fissures in bedrock can deliver water into creek</a:t>
            </a:r>
          </a:p>
          <a:p>
            <a:pPr marL="285750" indent="-285750">
              <a:buFont typeface="Arial" panose="020B0604020202020204" pitchFamily="34" charset="0"/>
              <a:buChar char="•"/>
            </a:pPr>
            <a:r>
              <a:rPr lang="en-US" sz="2000" dirty="0" smtClean="0"/>
              <a:t>Affected by direct diversions, </a:t>
            </a:r>
          </a:p>
          <a:p>
            <a:r>
              <a:rPr lang="en-US" sz="2000" dirty="0"/>
              <a:t> </a:t>
            </a:r>
            <a:r>
              <a:rPr lang="en-US" sz="2000" dirty="0" smtClean="0"/>
              <a:t>    wells in certain types of bedrock</a:t>
            </a:r>
          </a:p>
          <a:p>
            <a:pPr marL="285750" indent="-285750">
              <a:buFont typeface="Arial" panose="020B0604020202020204" pitchFamily="34" charset="0"/>
              <a:buChar char="•"/>
            </a:pPr>
            <a:r>
              <a:rPr lang="en-US" sz="2000" dirty="0"/>
              <a:t>Most likely channels for summer rearing by steelhead </a:t>
            </a:r>
          </a:p>
          <a:p>
            <a:endParaRPr lang="en-US" dirty="0"/>
          </a:p>
        </p:txBody>
      </p:sp>
      <p:pic>
        <p:nvPicPr>
          <p:cNvPr id="10" name="Picture 3" descr="proj or cert fam rocka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638" y="3213318"/>
            <a:ext cx="5153023" cy="362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extLst>
      <p:ext uri="{BB962C8B-B14F-4D97-AF65-F5344CB8AC3E}">
        <p14:creationId xmlns:p14="http://schemas.microsoft.com/office/powerpoint/2010/main" val="14853061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517</TotalTime>
  <Words>4228</Words>
  <Application>Microsoft Office PowerPoint</Application>
  <PresentationFormat>On-screen Show (4:3)</PresentationFormat>
  <Paragraphs>695</Paragraphs>
  <Slides>57</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Laurel Marcus</dc:creator>
  <cp:lastModifiedBy>Patti Corsie</cp:lastModifiedBy>
  <cp:revision>35</cp:revision>
  <cp:lastPrinted>2017-02-01T23:57:59Z</cp:lastPrinted>
  <dcterms:created xsi:type="dcterms:W3CDTF">2017-01-28T19:51:19Z</dcterms:created>
  <dcterms:modified xsi:type="dcterms:W3CDTF">2017-02-02T00:13:02Z</dcterms:modified>
</cp:coreProperties>
</file>